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72" r:id="rId4"/>
    <p:sldId id="258" r:id="rId5"/>
    <p:sldId id="266" r:id="rId6"/>
    <p:sldId id="263" r:id="rId7"/>
    <p:sldId id="264" r:id="rId8"/>
    <p:sldId id="260" r:id="rId9"/>
    <p:sldId id="277" r:id="rId10"/>
    <p:sldId id="267" r:id="rId11"/>
    <p:sldId id="269" r:id="rId12"/>
    <p:sldId id="268" r:id="rId13"/>
    <p:sldId id="265" r:id="rId14"/>
    <p:sldId id="270" r:id="rId15"/>
    <p:sldId id="276" r:id="rId16"/>
    <p:sldId id="261" r:id="rId17"/>
    <p:sldId id="26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865" autoAdjust="0"/>
  </p:normalViewPr>
  <p:slideViewPr>
    <p:cSldViewPr snapToGrid="0">
      <p:cViewPr varScale="1">
        <p:scale>
          <a:sx n="70" d="100"/>
          <a:sy n="70" d="100"/>
        </p:scale>
        <p:origin x="207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A6165-6518-444B-A026-439DBEDAB00B}" type="doc">
      <dgm:prSet loTypeId="urn:microsoft.com/office/officeart/2009/3/layout/RandomtoResultProcess" loCatId="process" qsTypeId="urn:microsoft.com/office/officeart/2005/8/quickstyle/simple4" qsCatId="simple" csTypeId="urn:microsoft.com/office/officeart/2005/8/colors/accent1_2" csCatId="accent1" phldr="1"/>
      <dgm:spPr/>
      <dgm:t>
        <a:bodyPr/>
        <a:lstStyle/>
        <a:p>
          <a:endParaRPr lang="en-US"/>
        </a:p>
      </dgm:t>
    </dgm:pt>
    <dgm:pt modelId="{0235EAA1-EA1F-48B2-BF9B-5F5D04C7C40C}">
      <dgm:prSet phldrT="[Text]"/>
      <dgm:spPr/>
      <dgm:t>
        <a:bodyPr/>
        <a:lstStyle/>
        <a:p>
          <a:r>
            <a:rPr lang="en-US" dirty="0"/>
            <a:t>Continue Processing Data</a:t>
          </a:r>
        </a:p>
      </dgm:t>
    </dgm:pt>
    <dgm:pt modelId="{65557CF9-25C6-40FE-9131-E2039A02FBE2}" type="parTrans" cxnId="{E1D8FCBF-9AD3-4224-9281-A7D0BC5D6CBC}">
      <dgm:prSet/>
      <dgm:spPr/>
      <dgm:t>
        <a:bodyPr/>
        <a:lstStyle/>
        <a:p>
          <a:endParaRPr lang="en-US"/>
        </a:p>
      </dgm:t>
    </dgm:pt>
    <dgm:pt modelId="{A4774A71-4D87-42AA-BECC-19F25846C8EB}" type="sibTrans" cxnId="{E1D8FCBF-9AD3-4224-9281-A7D0BC5D6CBC}">
      <dgm:prSet/>
      <dgm:spPr/>
      <dgm:t>
        <a:bodyPr/>
        <a:lstStyle/>
        <a:p>
          <a:endParaRPr lang="en-US"/>
        </a:p>
      </dgm:t>
    </dgm:pt>
    <dgm:pt modelId="{4338E2E7-1810-4F46-A5E6-4E7D7A8AFC79}">
      <dgm:prSet phldrT="[Text]"/>
      <dgm:spPr/>
      <dgm:t>
        <a:bodyPr/>
        <a:lstStyle/>
        <a:p>
          <a:r>
            <a:rPr lang="en-US" dirty="0"/>
            <a:t>Build &amp; Evaluate Models</a:t>
          </a:r>
        </a:p>
      </dgm:t>
    </dgm:pt>
    <dgm:pt modelId="{000573DD-AA86-49B0-B456-ECDA0594F02E}" type="parTrans" cxnId="{C5E05A4F-73C8-42F3-88C4-8E7DD65CB185}">
      <dgm:prSet/>
      <dgm:spPr/>
      <dgm:t>
        <a:bodyPr/>
        <a:lstStyle/>
        <a:p>
          <a:endParaRPr lang="en-US"/>
        </a:p>
      </dgm:t>
    </dgm:pt>
    <dgm:pt modelId="{E88ECE8E-E473-416E-82E0-F9EB817B334D}" type="sibTrans" cxnId="{C5E05A4F-73C8-42F3-88C4-8E7DD65CB185}">
      <dgm:prSet/>
      <dgm:spPr/>
      <dgm:t>
        <a:bodyPr/>
        <a:lstStyle/>
        <a:p>
          <a:endParaRPr lang="en-US"/>
        </a:p>
      </dgm:t>
    </dgm:pt>
    <dgm:pt modelId="{055512E2-1E8F-48F7-AF9F-D5E27EE3A959}">
      <dgm:prSet phldrT="[Text]"/>
      <dgm:spPr/>
      <dgm:t>
        <a:bodyPr/>
        <a:lstStyle/>
        <a:p>
          <a:r>
            <a:rPr lang="en-US" dirty="0"/>
            <a:t>Develop &amp; Deploy</a:t>
          </a:r>
        </a:p>
      </dgm:t>
    </dgm:pt>
    <dgm:pt modelId="{5F8672ED-45DC-47A5-A7A6-CD6D8A1A1307}" type="parTrans" cxnId="{5E9416CE-5E1F-423C-A702-A67FE358ACA1}">
      <dgm:prSet/>
      <dgm:spPr/>
      <dgm:t>
        <a:bodyPr/>
        <a:lstStyle/>
        <a:p>
          <a:endParaRPr lang="en-US"/>
        </a:p>
      </dgm:t>
    </dgm:pt>
    <dgm:pt modelId="{81B4C4C0-CAA8-4BCA-8676-6B8C1C6C29EC}" type="sibTrans" cxnId="{5E9416CE-5E1F-423C-A702-A67FE358ACA1}">
      <dgm:prSet/>
      <dgm:spPr/>
      <dgm:t>
        <a:bodyPr/>
        <a:lstStyle/>
        <a:p>
          <a:endParaRPr lang="en-US"/>
        </a:p>
      </dgm:t>
    </dgm:pt>
    <dgm:pt modelId="{6A3D1F0E-F62E-4DB2-8741-D618347D5169}">
      <dgm:prSet phldrT="[Text]"/>
      <dgm:spPr/>
      <dgm:t>
        <a:bodyPr/>
        <a:lstStyle/>
        <a:p>
          <a:r>
            <a:rPr lang="en-US" dirty="0"/>
            <a:t>Transfer Model Frameworks to Engineers</a:t>
          </a:r>
        </a:p>
      </dgm:t>
    </dgm:pt>
    <dgm:pt modelId="{3EA3423D-8719-4ADD-A965-EF3FF412D7F7}" type="parTrans" cxnId="{1CEA9EA7-CEEF-4143-BFBC-DD9A774B6CD7}">
      <dgm:prSet/>
      <dgm:spPr/>
      <dgm:t>
        <a:bodyPr/>
        <a:lstStyle/>
        <a:p>
          <a:endParaRPr lang="en-US"/>
        </a:p>
      </dgm:t>
    </dgm:pt>
    <dgm:pt modelId="{CACDA1D4-DD92-4E3D-A810-80E910E28C9D}" type="sibTrans" cxnId="{1CEA9EA7-CEEF-4143-BFBC-DD9A774B6CD7}">
      <dgm:prSet/>
      <dgm:spPr/>
      <dgm:t>
        <a:bodyPr/>
        <a:lstStyle/>
        <a:p>
          <a:endParaRPr lang="en-US"/>
        </a:p>
      </dgm:t>
    </dgm:pt>
    <dgm:pt modelId="{54A7B41C-3E41-4DD1-9CED-A73C6F4D1FC6}" type="pres">
      <dgm:prSet presAssocID="{2A8A6165-6518-444B-A026-439DBEDAB00B}" presName="Name0" presStyleCnt="0">
        <dgm:presLayoutVars>
          <dgm:dir/>
          <dgm:animOne val="branch"/>
          <dgm:animLvl val="lvl"/>
        </dgm:presLayoutVars>
      </dgm:prSet>
      <dgm:spPr/>
    </dgm:pt>
    <dgm:pt modelId="{78148304-D0CD-42B0-AA20-6729FF672F10}" type="pres">
      <dgm:prSet presAssocID="{0235EAA1-EA1F-48B2-BF9B-5F5D04C7C40C}" presName="chaos" presStyleCnt="0"/>
      <dgm:spPr/>
    </dgm:pt>
    <dgm:pt modelId="{E9C6C0F0-3CC7-4323-8A48-29D44935EDAF}" type="pres">
      <dgm:prSet presAssocID="{0235EAA1-EA1F-48B2-BF9B-5F5D04C7C40C}" presName="parTx1" presStyleLbl="revTx" presStyleIdx="0" presStyleCnt="3"/>
      <dgm:spPr/>
    </dgm:pt>
    <dgm:pt modelId="{0DAE3A8B-8739-4662-91F8-B2EDDB657D72}" type="pres">
      <dgm:prSet presAssocID="{0235EAA1-EA1F-48B2-BF9B-5F5D04C7C40C}" presName="desTx1" presStyleLbl="revTx" presStyleIdx="1" presStyleCnt="3">
        <dgm:presLayoutVars>
          <dgm:bulletEnabled val="1"/>
        </dgm:presLayoutVars>
      </dgm:prSet>
      <dgm:spPr/>
    </dgm:pt>
    <dgm:pt modelId="{40A589E0-E0F7-49B8-97A3-C945153D89C7}" type="pres">
      <dgm:prSet presAssocID="{0235EAA1-EA1F-48B2-BF9B-5F5D04C7C40C}" presName="c1" presStyleLbl="node1" presStyleIdx="0" presStyleCnt="19"/>
      <dgm:spPr/>
    </dgm:pt>
    <dgm:pt modelId="{8DEE7577-40E2-477E-B8E5-E7C69A80D7C2}" type="pres">
      <dgm:prSet presAssocID="{0235EAA1-EA1F-48B2-BF9B-5F5D04C7C40C}" presName="c2" presStyleLbl="node1" presStyleIdx="1" presStyleCnt="19"/>
      <dgm:spPr/>
    </dgm:pt>
    <dgm:pt modelId="{3C77D3F0-8EC4-41FF-8E63-C5C60C635C38}" type="pres">
      <dgm:prSet presAssocID="{0235EAA1-EA1F-48B2-BF9B-5F5D04C7C40C}" presName="c3" presStyleLbl="node1" presStyleIdx="2" presStyleCnt="19"/>
      <dgm:spPr/>
    </dgm:pt>
    <dgm:pt modelId="{C32B71D2-68E8-486E-8415-017C931AD972}" type="pres">
      <dgm:prSet presAssocID="{0235EAA1-EA1F-48B2-BF9B-5F5D04C7C40C}" presName="c4" presStyleLbl="node1" presStyleIdx="3" presStyleCnt="19"/>
      <dgm:spPr/>
    </dgm:pt>
    <dgm:pt modelId="{B12FDAFF-FA38-4B5A-99C7-36999BCCA83B}" type="pres">
      <dgm:prSet presAssocID="{0235EAA1-EA1F-48B2-BF9B-5F5D04C7C40C}" presName="c5" presStyleLbl="node1" presStyleIdx="4" presStyleCnt="19"/>
      <dgm:spPr/>
    </dgm:pt>
    <dgm:pt modelId="{DBDD202D-3754-4EC0-BDE1-A79770C99757}" type="pres">
      <dgm:prSet presAssocID="{0235EAA1-EA1F-48B2-BF9B-5F5D04C7C40C}" presName="c6" presStyleLbl="node1" presStyleIdx="5" presStyleCnt="19"/>
      <dgm:spPr/>
    </dgm:pt>
    <dgm:pt modelId="{F86489EA-BF3B-4284-8CF4-9483A61871D7}" type="pres">
      <dgm:prSet presAssocID="{0235EAA1-EA1F-48B2-BF9B-5F5D04C7C40C}" presName="c7" presStyleLbl="node1" presStyleIdx="6" presStyleCnt="19"/>
      <dgm:spPr/>
    </dgm:pt>
    <dgm:pt modelId="{2FA4BACE-906E-4327-AF1E-1AEF479099F5}" type="pres">
      <dgm:prSet presAssocID="{0235EAA1-EA1F-48B2-BF9B-5F5D04C7C40C}" presName="c8" presStyleLbl="node1" presStyleIdx="7" presStyleCnt="19"/>
      <dgm:spPr/>
    </dgm:pt>
    <dgm:pt modelId="{CB52E87C-AAB3-43EA-B039-626CB70988C6}" type="pres">
      <dgm:prSet presAssocID="{0235EAA1-EA1F-48B2-BF9B-5F5D04C7C40C}" presName="c9" presStyleLbl="node1" presStyleIdx="8" presStyleCnt="19"/>
      <dgm:spPr/>
    </dgm:pt>
    <dgm:pt modelId="{4AB8F84C-E6C1-4435-8A62-F7BC4C7CFEB3}" type="pres">
      <dgm:prSet presAssocID="{0235EAA1-EA1F-48B2-BF9B-5F5D04C7C40C}" presName="c10" presStyleLbl="node1" presStyleIdx="9" presStyleCnt="19"/>
      <dgm:spPr/>
    </dgm:pt>
    <dgm:pt modelId="{61009CFB-CDE1-4A9F-8737-D00C8EF3BD42}" type="pres">
      <dgm:prSet presAssocID="{0235EAA1-EA1F-48B2-BF9B-5F5D04C7C40C}" presName="c11" presStyleLbl="node1" presStyleIdx="10" presStyleCnt="19"/>
      <dgm:spPr/>
    </dgm:pt>
    <dgm:pt modelId="{F89B1BFF-5DC5-450A-A81F-13C00721EE6E}" type="pres">
      <dgm:prSet presAssocID="{0235EAA1-EA1F-48B2-BF9B-5F5D04C7C40C}" presName="c12" presStyleLbl="node1" presStyleIdx="11" presStyleCnt="19"/>
      <dgm:spPr/>
    </dgm:pt>
    <dgm:pt modelId="{B6E5E1C2-7C4F-4A2A-882D-0E215FC919C9}" type="pres">
      <dgm:prSet presAssocID="{0235EAA1-EA1F-48B2-BF9B-5F5D04C7C40C}" presName="c13" presStyleLbl="node1" presStyleIdx="12" presStyleCnt="19"/>
      <dgm:spPr/>
    </dgm:pt>
    <dgm:pt modelId="{E543E124-27C9-448B-8E90-14E4C9D6C69F}" type="pres">
      <dgm:prSet presAssocID="{0235EAA1-EA1F-48B2-BF9B-5F5D04C7C40C}" presName="c14" presStyleLbl="node1" presStyleIdx="13" presStyleCnt="19"/>
      <dgm:spPr/>
    </dgm:pt>
    <dgm:pt modelId="{6FD8F389-F88D-4B4B-B27E-B83DFD5F448C}" type="pres">
      <dgm:prSet presAssocID="{0235EAA1-EA1F-48B2-BF9B-5F5D04C7C40C}" presName="c15" presStyleLbl="node1" presStyleIdx="14" presStyleCnt="19"/>
      <dgm:spPr/>
    </dgm:pt>
    <dgm:pt modelId="{D749476E-B915-410F-A021-95854FB17386}" type="pres">
      <dgm:prSet presAssocID="{0235EAA1-EA1F-48B2-BF9B-5F5D04C7C40C}" presName="c16" presStyleLbl="node1" presStyleIdx="15" presStyleCnt="19"/>
      <dgm:spPr/>
    </dgm:pt>
    <dgm:pt modelId="{50293A80-A7B5-4A89-A2C2-2EAB0EA28D6B}" type="pres">
      <dgm:prSet presAssocID="{0235EAA1-EA1F-48B2-BF9B-5F5D04C7C40C}" presName="c17" presStyleLbl="node1" presStyleIdx="16" presStyleCnt="19"/>
      <dgm:spPr/>
    </dgm:pt>
    <dgm:pt modelId="{FC4B6954-3699-487C-9B67-1AFA8045B051}" type="pres">
      <dgm:prSet presAssocID="{0235EAA1-EA1F-48B2-BF9B-5F5D04C7C40C}" presName="c18" presStyleLbl="node1" presStyleIdx="17" presStyleCnt="19"/>
      <dgm:spPr/>
    </dgm:pt>
    <dgm:pt modelId="{E061B2A5-64B4-479D-BFF1-F4C3F1119415}" type="pres">
      <dgm:prSet presAssocID="{A4774A71-4D87-42AA-BECC-19F25846C8EB}" presName="chevronComposite1" presStyleCnt="0"/>
      <dgm:spPr/>
    </dgm:pt>
    <dgm:pt modelId="{15837A94-2EF9-43A5-807C-D3E4D7D71159}" type="pres">
      <dgm:prSet presAssocID="{A4774A71-4D87-42AA-BECC-19F25846C8EB}" presName="chevron1" presStyleLbl="sibTrans2D1" presStyleIdx="0" presStyleCnt="2"/>
      <dgm:spPr/>
    </dgm:pt>
    <dgm:pt modelId="{70CFF002-3E66-4097-8173-EA17A1EBA07C}" type="pres">
      <dgm:prSet presAssocID="{A4774A71-4D87-42AA-BECC-19F25846C8EB}" presName="spChevron1" presStyleCnt="0"/>
      <dgm:spPr/>
    </dgm:pt>
    <dgm:pt modelId="{D9809772-5896-4D98-942C-A032CA256842}" type="pres">
      <dgm:prSet presAssocID="{A4774A71-4D87-42AA-BECC-19F25846C8EB}" presName="overlap" presStyleCnt="0"/>
      <dgm:spPr/>
    </dgm:pt>
    <dgm:pt modelId="{ACC7DA42-37AF-4B66-AB7F-588BCA8A5E02}" type="pres">
      <dgm:prSet presAssocID="{A4774A71-4D87-42AA-BECC-19F25846C8EB}" presName="chevronComposite2" presStyleCnt="0"/>
      <dgm:spPr/>
    </dgm:pt>
    <dgm:pt modelId="{C729CFF7-49FE-4A45-BD23-505B54195B7D}" type="pres">
      <dgm:prSet presAssocID="{A4774A71-4D87-42AA-BECC-19F25846C8EB}" presName="chevron2" presStyleLbl="sibTrans2D1" presStyleIdx="1" presStyleCnt="2"/>
      <dgm:spPr/>
    </dgm:pt>
    <dgm:pt modelId="{CFE70D21-B331-4F38-8C8B-B1E890F0C46E}" type="pres">
      <dgm:prSet presAssocID="{A4774A71-4D87-42AA-BECC-19F25846C8EB}" presName="spChevron2" presStyleCnt="0"/>
      <dgm:spPr/>
    </dgm:pt>
    <dgm:pt modelId="{014D2BDC-8E17-4B2F-ABD9-9BBE9DA66C06}" type="pres">
      <dgm:prSet presAssocID="{055512E2-1E8F-48F7-AF9F-D5E27EE3A959}" presName="last" presStyleCnt="0"/>
      <dgm:spPr/>
    </dgm:pt>
    <dgm:pt modelId="{EE255A33-B3B2-40DB-A468-F43D792CF205}" type="pres">
      <dgm:prSet presAssocID="{055512E2-1E8F-48F7-AF9F-D5E27EE3A959}" presName="circleTx" presStyleLbl="node1" presStyleIdx="18" presStyleCnt="19"/>
      <dgm:spPr/>
    </dgm:pt>
    <dgm:pt modelId="{C56F19C8-6DDA-4114-9F28-B33357416DB6}" type="pres">
      <dgm:prSet presAssocID="{055512E2-1E8F-48F7-AF9F-D5E27EE3A959}" presName="desTxN" presStyleLbl="revTx" presStyleIdx="2" presStyleCnt="3">
        <dgm:presLayoutVars>
          <dgm:bulletEnabled val="1"/>
        </dgm:presLayoutVars>
      </dgm:prSet>
      <dgm:spPr/>
    </dgm:pt>
    <dgm:pt modelId="{CE5886C4-C052-45E3-99A4-6E950CCC7FF0}" type="pres">
      <dgm:prSet presAssocID="{055512E2-1E8F-48F7-AF9F-D5E27EE3A959}" presName="spN" presStyleCnt="0"/>
      <dgm:spPr/>
    </dgm:pt>
  </dgm:ptLst>
  <dgm:cxnLst>
    <dgm:cxn modelId="{D618C504-30ED-4704-B0C0-F98C3D325BC0}" type="presOf" srcId="{055512E2-1E8F-48F7-AF9F-D5E27EE3A959}" destId="{EE255A33-B3B2-40DB-A468-F43D792CF205}" srcOrd="0" destOrd="0" presId="urn:microsoft.com/office/officeart/2009/3/layout/RandomtoResultProcess"/>
    <dgm:cxn modelId="{A053AD47-B01E-4AFB-9812-A8B152131F79}" type="presOf" srcId="{4338E2E7-1810-4F46-A5E6-4E7D7A8AFC79}" destId="{0DAE3A8B-8739-4662-91F8-B2EDDB657D72}" srcOrd="0" destOrd="0" presId="urn:microsoft.com/office/officeart/2009/3/layout/RandomtoResultProcess"/>
    <dgm:cxn modelId="{3D61DC4E-9D23-427B-BAE6-A5394CDED3FF}" type="presOf" srcId="{0235EAA1-EA1F-48B2-BF9B-5F5D04C7C40C}" destId="{E9C6C0F0-3CC7-4323-8A48-29D44935EDAF}" srcOrd="0" destOrd="0" presId="urn:microsoft.com/office/officeart/2009/3/layout/RandomtoResultProcess"/>
    <dgm:cxn modelId="{C5E05A4F-73C8-42F3-88C4-8E7DD65CB185}" srcId="{0235EAA1-EA1F-48B2-BF9B-5F5D04C7C40C}" destId="{4338E2E7-1810-4F46-A5E6-4E7D7A8AFC79}" srcOrd="0" destOrd="0" parTransId="{000573DD-AA86-49B0-B456-ECDA0594F02E}" sibTransId="{E88ECE8E-E473-416E-82E0-F9EB817B334D}"/>
    <dgm:cxn modelId="{E5D0F54F-5ED7-4A81-97FB-4E8A199B9C66}" type="presOf" srcId="{2A8A6165-6518-444B-A026-439DBEDAB00B}" destId="{54A7B41C-3E41-4DD1-9CED-A73C6F4D1FC6}" srcOrd="0" destOrd="0" presId="urn:microsoft.com/office/officeart/2009/3/layout/RandomtoResultProcess"/>
    <dgm:cxn modelId="{1CEA9EA7-CEEF-4143-BFBC-DD9A774B6CD7}" srcId="{055512E2-1E8F-48F7-AF9F-D5E27EE3A959}" destId="{6A3D1F0E-F62E-4DB2-8741-D618347D5169}" srcOrd="0" destOrd="0" parTransId="{3EA3423D-8719-4ADD-A965-EF3FF412D7F7}" sibTransId="{CACDA1D4-DD92-4E3D-A810-80E910E28C9D}"/>
    <dgm:cxn modelId="{E1D8FCBF-9AD3-4224-9281-A7D0BC5D6CBC}" srcId="{2A8A6165-6518-444B-A026-439DBEDAB00B}" destId="{0235EAA1-EA1F-48B2-BF9B-5F5D04C7C40C}" srcOrd="0" destOrd="0" parTransId="{65557CF9-25C6-40FE-9131-E2039A02FBE2}" sibTransId="{A4774A71-4D87-42AA-BECC-19F25846C8EB}"/>
    <dgm:cxn modelId="{5DA312C5-776B-4798-A30C-11249A7D284A}" type="presOf" srcId="{6A3D1F0E-F62E-4DB2-8741-D618347D5169}" destId="{C56F19C8-6DDA-4114-9F28-B33357416DB6}" srcOrd="0" destOrd="0" presId="urn:microsoft.com/office/officeart/2009/3/layout/RandomtoResultProcess"/>
    <dgm:cxn modelId="{5E9416CE-5E1F-423C-A702-A67FE358ACA1}" srcId="{2A8A6165-6518-444B-A026-439DBEDAB00B}" destId="{055512E2-1E8F-48F7-AF9F-D5E27EE3A959}" srcOrd="1" destOrd="0" parTransId="{5F8672ED-45DC-47A5-A7A6-CD6D8A1A1307}" sibTransId="{81B4C4C0-CAA8-4BCA-8676-6B8C1C6C29EC}"/>
    <dgm:cxn modelId="{3FCABC60-1B4A-4B57-B924-E4A64EB00B20}" type="presParOf" srcId="{54A7B41C-3E41-4DD1-9CED-A73C6F4D1FC6}" destId="{78148304-D0CD-42B0-AA20-6729FF672F10}" srcOrd="0" destOrd="0" presId="urn:microsoft.com/office/officeart/2009/3/layout/RandomtoResultProcess"/>
    <dgm:cxn modelId="{60920A1C-694C-4779-9244-165BF08B5FB3}" type="presParOf" srcId="{78148304-D0CD-42B0-AA20-6729FF672F10}" destId="{E9C6C0F0-3CC7-4323-8A48-29D44935EDAF}" srcOrd="0" destOrd="0" presId="urn:microsoft.com/office/officeart/2009/3/layout/RandomtoResultProcess"/>
    <dgm:cxn modelId="{394B265A-9D72-434F-B7BE-8DC2E1EAE5CD}" type="presParOf" srcId="{78148304-D0CD-42B0-AA20-6729FF672F10}" destId="{0DAE3A8B-8739-4662-91F8-B2EDDB657D72}" srcOrd="1" destOrd="0" presId="urn:microsoft.com/office/officeart/2009/3/layout/RandomtoResultProcess"/>
    <dgm:cxn modelId="{BCC72AE9-67F0-4735-905C-DDC1EC3A02B4}" type="presParOf" srcId="{78148304-D0CD-42B0-AA20-6729FF672F10}" destId="{40A589E0-E0F7-49B8-97A3-C945153D89C7}" srcOrd="2" destOrd="0" presId="urn:microsoft.com/office/officeart/2009/3/layout/RandomtoResultProcess"/>
    <dgm:cxn modelId="{2BBAD345-DAE4-4DBA-81D9-B5F8DB71F995}" type="presParOf" srcId="{78148304-D0CD-42B0-AA20-6729FF672F10}" destId="{8DEE7577-40E2-477E-B8E5-E7C69A80D7C2}" srcOrd="3" destOrd="0" presId="urn:microsoft.com/office/officeart/2009/3/layout/RandomtoResultProcess"/>
    <dgm:cxn modelId="{7FB62751-9FD8-4D5C-8702-69E24A8F5819}" type="presParOf" srcId="{78148304-D0CD-42B0-AA20-6729FF672F10}" destId="{3C77D3F0-8EC4-41FF-8E63-C5C60C635C38}" srcOrd="4" destOrd="0" presId="urn:microsoft.com/office/officeart/2009/3/layout/RandomtoResultProcess"/>
    <dgm:cxn modelId="{4A7DEC99-97CC-4213-B8D3-751CF33A967F}" type="presParOf" srcId="{78148304-D0CD-42B0-AA20-6729FF672F10}" destId="{C32B71D2-68E8-486E-8415-017C931AD972}" srcOrd="5" destOrd="0" presId="urn:microsoft.com/office/officeart/2009/3/layout/RandomtoResultProcess"/>
    <dgm:cxn modelId="{B8266331-5ECD-4E56-96CF-831EBFA82F20}" type="presParOf" srcId="{78148304-D0CD-42B0-AA20-6729FF672F10}" destId="{B12FDAFF-FA38-4B5A-99C7-36999BCCA83B}" srcOrd="6" destOrd="0" presId="urn:microsoft.com/office/officeart/2009/3/layout/RandomtoResultProcess"/>
    <dgm:cxn modelId="{08FFF2A5-D1AF-4E65-842D-B78BABAF5EE1}" type="presParOf" srcId="{78148304-D0CD-42B0-AA20-6729FF672F10}" destId="{DBDD202D-3754-4EC0-BDE1-A79770C99757}" srcOrd="7" destOrd="0" presId="urn:microsoft.com/office/officeart/2009/3/layout/RandomtoResultProcess"/>
    <dgm:cxn modelId="{392D19C9-DB62-4395-B261-75573673AAD2}" type="presParOf" srcId="{78148304-D0CD-42B0-AA20-6729FF672F10}" destId="{F86489EA-BF3B-4284-8CF4-9483A61871D7}" srcOrd="8" destOrd="0" presId="urn:microsoft.com/office/officeart/2009/3/layout/RandomtoResultProcess"/>
    <dgm:cxn modelId="{BE95F863-8812-457F-A1D0-431FCC1892E1}" type="presParOf" srcId="{78148304-D0CD-42B0-AA20-6729FF672F10}" destId="{2FA4BACE-906E-4327-AF1E-1AEF479099F5}" srcOrd="9" destOrd="0" presId="urn:microsoft.com/office/officeart/2009/3/layout/RandomtoResultProcess"/>
    <dgm:cxn modelId="{630C3070-EDF6-4F5A-A434-B22E35E9719D}" type="presParOf" srcId="{78148304-D0CD-42B0-AA20-6729FF672F10}" destId="{CB52E87C-AAB3-43EA-B039-626CB70988C6}" srcOrd="10" destOrd="0" presId="urn:microsoft.com/office/officeart/2009/3/layout/RandomtoResultProcess"/>
    <dgm:cxn modelId="{D6FD4846-75FA-4155-A59F-23C8ED2436DD}" type="presParOf" srcId="{78148304-D0CD-42B0-AA20-6729FF672F10}" destId="{4AB8F84C-E6C1-4435-8A62-F7BC4C7CFEB3}" srcOrd="11" destOrd="0" presId="urn:microsoft.com/office/officeart/2009/3/layout/RandomtoResultProcess"/>
    <dgm:cxn modelId="{A867707E-ADA1-4922-B6F6-32ACCD2DFE75}" type="presParOf" srcId="{78148304-D0CD-42B0-AA20-6729FF672F10}" destId="{61009CFB-CDE1-4A9F-8737-D00C8EF3BD42}" srcOrd="12" destOrd="0" presId="urn:microsoft.com/office/officeart/2009/3/layout/RandomtoResultProcess"/>
    <dgm:cxn modelId="{D40B1F7E-1CBE-4257-B562-D17056CC5228}" type="presParOf" srcId="{78148304-D0CD-42B0-AA20-6729FF672F10}" destId="{F89B1BFF-5DC5-450A-A81F-13C00721EE6E}" srcOrd="13" destOrd="0" presId="urn:microsoft.com/office/officeart/2009/3/layout/RandomtoResultProcess"/>
    <dgm:cxn modelId="{E56B6CD9-263E-46F4-8AD2-599ED157EB26}" type="presParOf" srcId="{78148304-D0CD-42B0-AA20-6729FF672F10}" destId="{B6E5E1C2-7C4F-4A2A-882D-0E215FC919C9}" srcOrd="14" destOrd="0" presId="urn:microsoft.com/office/officeart/2009/3/layout/RandomtoResultProcess"/>
    <dgm:cxn modelId="{BED5485A-59C8-47A3-9AC9-D6BAA862A04E}" type="presParOf" srcId="{78148304-D0CD-42B0-AA20-6729FF672F10}" destId="{E543E124-27C9-448B-8E90-14E4C9D6C69F}" srcOrd="15" destOrd="0" presId="urn:microsoft.com/office/officeart/2009/3/layout/RandomtoResultProcess"/>
    <dgm:cxn modelId="{1D271F9B-0C38-49BD-9839-00A73C0A2409}" type="presParOf" srcId="{78148304-D0CD-42B0-AA20-6729FF672F10}" destId="{6FD8F389-F88D-4B4B-B27E-B83DFD5F448C}" srcOrd="16" destOrd="0" presId="urn:microsoft.com/office/officeart/2009/3/layout/RandomtoResultProcess"/>
    <dgm:cxn modelId="{268CA7DB-CE5E-485A-9883-6DB012FD4BF9}" type="presParOf" srcId="{78148304-D0CD-42B0-AA20-6729FF672F10}" destId="{D749476E-B915-410F-A021-95854FB17386}" srcOrd="17" destOrd="0" presId="urn:microsoft.com/office/officeart/2009/3/layout/RandomtoResultProcess"/>
    <dgm:cxn modelId="{707C5B72-D0C4-4CE1-AC56-529E75253843}" type="presParOf" srcId="{78148304-D0CD-42B0-AA20-6729FF672F10}" destId="{50293A80-A7B5-4A89-A2C2-2EAB0EA28D6B}" srcOrd="18" destOrd="0" presId="urn:microsoft.com/office/officeart/2009/3/layout/RandomtoResultProcess"/>
    <dgm:cxn modelId="{F0ED5A42-3216-4060-937E-B7E6EF9E998A}" type="presParOf" srcId="{78148304-D0CD-42B0-AA20-6729FF672F10}" destId="{FC4B6954-3699-487C-9B67-1AFA8045B051}" srcOrd="19" destOrd="0" presId="urn:microsoft.com/office/officeart/2009/3/layout/RandomtoResultProcess"/>
    <dgm:cxn modelId="{17A7CA4B-328C-467E-96BB-D6E1CABDC475}" type="presParOf" srcId="{54A7B41C-3E41-4DD1-9CED-A73C6F4D1FC6}" destId="{E061B2A5-64B4-479D-BFF1-F4C3F1119415}" srcOrd="1" destOrd="0" presId="urn:microsoft.com/office/officeart/2009/3/layout/RandomtoResultProcess"/>
    <dgm:cxn modelId="{20255192-1664-4C7D-8095-BB868F7E538D}" type="presParOf" srcId="{E061B2A5-64B4-479D-BFF1-F4C3F1119415}" destId="{15837A94-2EF9-43A5-807C-D3E4D7D71159}" srcOrd="0" destOrd="0" presId="urn:microsoft.com/office/officeart/2009/3/layout/RandomtoResultProcess"/>
    <dgm:cxn modelId="{CB5BA888-145C-404B-A6FE-0DADC15D8D9A}" type="presParOf" srcId="{E061B2A5-64B4-479D-BFF1-F4C3F1119415}" destId="{70CFF002-3E66-4097-8173-EA17A1EBA07C}" srcOrd="1" destOrd="0" presId="urn:microsoft.com/office/officeart/2009/3/layout/RandomtoResultProcess"/>
    <dgm:cxn modelId="{5444D5DD-47FF-4BD1-9F4F-A4C1A1F8CF44}" type="presParOf" srcId="{54A7B41C-3E41-4DD1-9CED-A73C6F4D1FC6}" destId="{D9809772-5896-4D98-942C-A032CA256842}" srcOrd="2" destOrd="0" presId="urn:microsoft.com/office/officeart/2009/3/layout/RandomtoResultProcess"/>
    <dgm:cxn modelId="{6900CEB5-8CC3-40A5-8FE1-1CFC235905D2}" type="presParOf" srcId="{54A7B41C-3E41-4DD1-9CED-A73C6F4D1FC6}" destId="{ACC7DA42-37AF-4B66-AB7F-588BCA8A5E02}" srcOrd="3" destOrd="0" presId="urn:microsoft.com/office/officeart/2009/3/layout/RandomtoResultProcess"/>
    <dgm:cxn modelId="{D514CCD9-AF40-4865-A102-83CD048AD577}" type="presParOf" srcId="{ACC7DA42-37AF-4B66-AB7F-588BCA8A5E02}" destId="{C729CFF7-49FE-4A45-BD23-505B54195B7D}" srcOrd="0" destOrd="0" presId="urn:microsoft.com/office/officeart/2009/3/layout/RandomtoResultProcess"/>
    <dgm:cxn modelId="{5E93148C-223D-4002-9039-56E1D583D625}" type="presParOf" srcId="{ACC7DA42-37AF-4B66-AB7F-588BCA8A5E02}" destId="{CFE70D21-B331-4F38-8C8B-B1E890F0C46E}" srcOrd="1" destOrd="0" presId="urn:microsoft.com/office/officeart/2009/3/layout/RandomtoResultProcess"/>
    <dgm:cxn modelId="{C367DF3B-FFBE-404C-A8A4-B418B02F4766}" type="presParOf" srcId="{54A7B41C-3E41-4DD1-9CED-A73C6F4D1FC6}" destId="{014D2BDC-8E17-4B2F-ABD9-9BBE9DA66C06}" srcOrd="4" destOrd="0" presId="urn:microsoft.com/office/officeart/2009/3/layout/RandomtoResultProcess"/>
    <dgm:cxn modelId="{C6BFD059-F1DD-481B-B380-763036C6145D}" type="presParOf" srcId="{014D2BDC-8E17-4B2F-ABD9-9BBE9DA66C06}" destId="{EE255A33-B3B2-40DB-A468-F43D792CF205}" srcOrd="0" destOrd="0" presId="urn:microsoft.com/office/officeart/2009/3/layout/RandomtoResultProcess"/>
    <dgm:cxn modelId="{11E52144-11EB-4910-B3C2-B223291CCFF1}" type="presParOf" srcId="{014D2BDC-8E17-4B2F-ABD9-9BBE9DA66C06}" destId="{C56F19C8-6DDA-4114-9F28-B33357416DB6}" srcOrd="1" destOrd="0" presId="urn:microsoft.com/office/officeart/2009/3/layout/RandomtoResultProcess"/>
    <dgm:cxn modelId="{472A4829-A0AE-498A-B85A-9AA4CBC61CAF}" type="presParOf" srcId="{014D2BDC-8E17-4B2F-ABD9-9BBE9DA66C06}" destId="{CE5886C4-C052-45E3-99A4-6E950CCC7FF0}" srcOrd="2" destOrd="0" presId="urn:microsoft.com/office/officeart/2009/3/layout/RandomtoResult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C6C0F0-3CC7-4323-8A48-29D44935EDAF}">
      <dsp:nvSpPr>
        <dsp:cNvPr id="0" name=""/>
        <dsp:cNvSpPr/>
      </dsp:nvSpPr>
      <dsp:spPr>
        <a:xfrm>
          <a:off x="173761" y="1134725"/>
          <a:ext cx="2574858" cy="84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Continue Processing Data</a:t>
          </a:r>
        </a:p>
      </dsp:txBody>
      <dsp:txXfrm>
        <a:off x="173761" y="1134725"/>
        <a:ext cx="2574858" cy="848532"/>
      </dsp:txXfrm>
    </dsp:sp>
    <dsp:sp modelId="{0DAE3A8B-8739-4662-91F8-B2EDDB657D72}">
      <dsp:nvSpPr>
        <dsp:cNvPr id="0" name=""/>
        <dsp:cNvSpPr/>
      </dsp:nvSpPr>
      <dsp:spPr>
        <a:xfrm>
          <a:off x="173761" y="2923988"/>
          <a:ext cx="2574858" cy="1589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Build &amp; Evaluate Models</a:t>
          </a:r>
        </a:p>
      </dsp:txBody>
      <dsp:txXfrm>
        <a:off x="173761" y="2923988"/>
        <a:ext cx="2574858" cy="1589736"/>
      </dsp:txXfrm>
    </dsp:sp>
    <dsp:sp modelId="{40A589E0-E0F7-49B8-97A3-C945153D89C7}">
      <dsp:nvSpPr>
        <dsp:cNvPr id="0" name=""/>
        <dsp:cNvSpPr/>
      </dsp:nvSpPr>
      <dsp:spPr>
        <a:xfrm>
          <a:off x="170835" y="876654"/>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DEE7577-40E2-477E-B8E5-E7C69A80D7C2}">
      <dsp:nvSpPr>
        <dsp:cNvPr id="0" name=""/>
        <dsp:cNvSpPr/>
      </dsp:nvSpPr>
      <dsp:spPr>
        <a:xfrm>
          <a:off x="314208" y="589908"/>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C77D3F0-8EC4-41FF-8E63-C5C60C635C38}">
      <dsp:nvSpPr>
        <dsp:cNvPr id="0" name=""/>
        <dsp:cNvSpPr/>
      </dsp:nvSpPr>
      <dsp:spPr>
        <a:xfrm>
          <a:off x="658303" y="647257"/>
          <a:ext cx="321857" cy="3218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32B71D2-68E8-486E-8415-017C931AD972}">
      <dsp:nvSpPr>
        <dsp:cNvPr id="0" name=""/>
        <dsp:cNvSpPr/>
      </dsp:nvSpPr>
      <dsp:spPr>
        <a:xfrm>
          <a:off x="945048" y="331837"/>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12FDAFF-FA38-4B5A-99C7-36999BCCA83B}">
      <dsp:nvSpPr>
        <dsp:cNvPr id="0" name=""/>
        <dsp:cNvSpPr/>
      </dsp:nvSpPr>
      <dsp:spPr>
        <a:xfrm>
          <a:off x="1317818" y="217139"/>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BDD202D-3754-4EC0-BDE1-A79770C99757}">
      <dsp:nvSpPr>
        <dsp:cNvPr id="0" name=""/>
        <dsp:cNvSpPr/>
      </dsp:nvSpPr>
      <dsp:spPr>
        <a:xfrm>
          <a:off x="1776610" y="417861"/>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6489EA-BF3B-4284-8CF4-9483A61871D7}">
      <dsp:nvSpPr>
        <dsp:cNvPr id="0" name=""/>
        <dsp:cNvSpPr/>
      </dsp:nvSpPr>
      <dsp:spPr>
        <a:xfrm>
          <a:off x="2063356" y="561234"/>
          <a:ext cx="321857" cy="3218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FA4BACE-906E-4327-AF1E-1AEF479099F5}">
      <dsp:nvSpPr>
        <dsp:cNvPr id="0" name=""/>
        <dsp:cNvSpPr/>
      </dsp:nvSpPr>
      <dsp:spPr>
        <a:xfrm>
          <a:off x="2464800" y="876654"/>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52E87C-AAB3-43EA-B039-626CB70988C6}">
      <dsp:nvSpPr>
        <dsp:cNvPr id="0" name=""/>
        <dsp:cNvSpPr/>
      </dsp:nvSpPr>
      <dsp:spPr>
        <a:xfrm>
          <a:off x="2636847" y="1192074"/>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AB8F84C-E6C1-4435-8A62-F7BC4C7CFEB3}">
      <dsp:nvSpPr>
        <dsp:cNvPr id="0" name=""/>
        <dsp:cNvSpPr/>
      </dsp:nvSpPr>
      <dsp:spPr>
        <a:xfrm>
          <a:off x="1145770" y="589908"/>
          <a:ext cx="526675" cy="526675"/>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1009CFB-CDE1-4A9F-8737-D00C8EF3BD42}">
      <dsp:nvSpPr>
        <dsp:cNvPr id="0" name=""/>
        <dsp:cNvSpPr/>
      </dsp:nvSpPr>
      <dsp:spPr>
        <a:xfrm>
          <a:off x="27462" y="1679541"/>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89B1BFF-5DC5-450A-A81F-13C00721EE6E}">
      <dsp:nvSpPr>
        <dsp:cNvPr id="0" name=""/>
        <dsp:cNvSpPr/>
      </dsp:nvSpPr>
      <dsp:spPr>
        <a:xfrm>
          <a:off x="199510" y="1937612"/>
          <a:ext cx="321857" cy="3218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6E5E1C2-7C4F-4A2A-882D-0E215FC919C9}">
      <dsp:nvSpPr>
        <dsp:cNvPr id="0" name=""/>
        <dsp:cNvSpPr/>
      </dsp:nvSpPr>
      <dsp:spPr>
        <a:xfrm>
          <a:off x="629628" y="2167009"/>
          <a:ext cx="468156" cy="46815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43E124-27C9-448B-8E90-14E4C9D6C69F}">
      <dsp:nvSpPr>
        <dsp:cNvPr id="0" name=""/>
        <dsp:cNvSpPr/>
      </dsp:nvSpPr>
      <dsp:spPr>
        <a:xfrm>
          <a:off x="1231794" y="2539778"/>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FD8F389-F88D-4B4B-B27E-B83DFD5F448C}">
      <dsp:nvSpPr>
        <dsp:cNvPr id="0" name=""/>
        <dsp:cNvSpPr/>
      </dsp:nvSpPr>
      <dsp:spPr>
        <a:xfrm>
          <a:off x="1346492" y="2167009"/>
          <a:ext cx="321857" cy="3218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749476E-B915-410F-A021-95854FB17386}">
      <dsp:nvSpPr>
        <dsp:cNvPr id="0" name=""/>
        <dsp:cNvSpPr/>
      </dsp:nvSpPr>
      <dsp:spPr>
        <a:xfrm>
          <a:off x="1633238" y="2568453"/>
          <a:ext cx="204818" cy="20481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0293A80-A7B5-4A89-A2C2-2EAB0EA28D6B}">
      <dsp:nvSpPr>
        <dsp:cNvPr id="0" name=""/>
        <dsp:cNvSpPr/>
      </dsp:nvSpPr>
      <dsp:spPr>
        <a:xfrm>
          <a:off x="1891309" y="2109660"/>
          <a:ext cx="468156" cy="46815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C4B6954-3699-487C-9B67-1AFA8045B051}">
      <dsp:nvSpPr>
        <dsp:cNvPr id="0" name=""/>
        <dsp:cNvSpPr/>
      </dsp:nvSpPr>
      <dsp:spPr>
        <a:xfrm>
          <a:off x="2522149" y="1994961"/>
          <a:ext cx="321857" cy="3218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5837A94-2EF9-43A5-807C-D3E4D7D71159}">
      <dsp:nvSpPr>
        <dsp:cNvPr id="0" name=""/>
        <dsp:cNvSpPr/>
      </dsp:nvSpPr>
      <dsp:spPr>
        <a:xfrm>
          <a:off x="2844006" y="646780"/>
          <a:ext cx="945249" cy="1804583"/>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729CFF7-49FE-4A45-BD23-505B54195B7D}">
      <dsp:nvSpPr>
        <dsp:cNvPr id="0" name=""/>
        <dsp:cNvSpPr/>
      </dsp:nvSpPr>
      <dsp:spPr>
        <a:xfrm>
          <a:off x="3617392" y="646780"/>
          <a:ext cx="945249" cy="1804583"/>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E255A33-B3B2-40DB-A468-F43D792CF205}">
      <dsp:nvSpPr>
        <dsp:cNvPr id="0" name=""/>
        <dsp:cNvSpPr/>
      </dsp:nvSpPr>
      <dsp:spPr>
        <a:xfrm>
          <a:off x="4755987" y="518759"/>
          <a:ext cx="2191259" cy="2191259"/>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sz="2700" kern="1200" dirty="0"/>
            <a:t>Develop &amp; Deploy</a:t>
          </a:r>
        </a:p>
      </dsp:txBody>
      <dsp:txXfrm>
        <a:off x="5076889" y="839661"/>
        <a:ext cx="1549455" cy="1549455"/>
      </dsp:txXfrm>
    </dsp:sp>
    <dsp:sp modelId="{C56F19C8-6DDA-4114-9F28-B33357416DB6}">
      <dsp:nvSpPr>
        <dsp:cNvPr id="0" name=""/>
        <dsp:cNvSpPr/>
      </dsp:nvSpPr>
      <dsp:spPr>
        <a:xfrm>
          <a:off x="4562641" y="2923988"/>
          <a:ext cx="2577951" cy="1589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Transfer Model Frameworks to Engineers</a:t>
          </a:r>
        </a:p>
      </dsp:txBody>
      <dsp:txXfrm>
        <a:off x="4562641" y="2923988"/>
        <a:ext cx="2577951" cy="1589736"/>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36830-4C15-4323-A6DA-8498639D6157}" type="datetimeFigureOut">
              <a:rPr lang="en-US" smtClean="0"/>
              <a:t>2/25/2022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645A7-12D2-4F98-B2D9-388E6AED6BCB}" type="slidenum">
              <a:rPr lang="en-US" smtClean="0"/>
              <a:t>‹#›</a:t>
            </a:fld>
            <a:endParaRPr lang="en-US" dirty="0"/>
          </a:p>
        </p:txBody>
      </p:sp>
    </p:spTree>
    <p:extLst>
      <p:ext uri="{BB962C8B-B14F-4D97-AF65-F5344CB8AC3E}">
        <p14:creationId xmlns:p14="http://schemas.microsoft.com/office/powerpoint/2010/main" val="3195412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our high-level presentation outlining the LearnPlatform and Carr-squared consultancy project, which focuses on understanding COVID-19 pandemic effects on digital learning access and engagement for K-12 students.  </a:t>
            </a:r>
          </a:p>
          <a:p>
            <a:r>
              <a:rPr lang="en-US" dirty="0"/>
              <a:t>For those of you I haven’t meet directly yet, I’m Aaron Carr, Carr-squared CEO and lead data scientist.</a:t>
            </a:r>
          </a:p>
        </p:txBody>
      </p:sp>
      <p:sp>
        <p:nvSpPr>
          <p:cNvPr id="4" name="Slide Number Placeholder 3"/>
          <p:cNvSpPr>
            <a:spLocks noGrp="1"/>
          </p:cNvSpPr>
          <p:nvPr>
            <p:ph type="sldNum" sz="quarter" idx="5"/>
          </p:nvPr>
        </p:nvSpPr>
        <p:spPr/>
        <p:txBody>
          <a:bodyPr/>
          <a:lstStyle/>
          <a:p>
            <a:fld id="{2CB645A7-12D2-4F98-B2D9-388E6AED6BCB}" type="slidenum">
              <a:rPr lang="en-US" smtClean="0"/>
              <a:t>1</a:t>
            </a:fld>
            <a:endParaRPr lang="en-US" dirty="0"/>
          </a:p>
        </p:txBody>
      </p:sp>
    </p:spTree>
    <p:extLst>
      <p:ext uri="{BB962C8B-B14F-4D97-AF65-F5344CB8AC3E}">
        <p14:creationId xmlns:p14="http://schemas.microsoft.com/office/powerpoint/2010/main" val="2231658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constraints and assumptions that must be made as part of answering the business questions.</a:t>
            </a:r>
            <a:br>
              <a:rPr lang="en-US" dirty="0"/>
            </a:br>
            <a:r>
              <a:rPr lang="en-US" dirty="0"/>
              <a:t>These include the requirement of a somewhat aggressive timeline of 15 weeks to move from project planning to the Engineering production phase.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must also be sure the data is of sufficient amount and makeup that an efficient pipeline from gathering to visualizing and reporting can be instituted, and that the resulting models will perform well and accurately represent the overall populations.</a:t>
            </a:r>
          </a:p>
        </p:txBody>
      </p:sp>
      <p:sp>
        <p:nvSpPr>
          <p:cNvPr id="4" name="Slide Number Placeholder 3"/>
          <p:cNvSpPr>
            <a:spLocks noGrp="1"/>
          </p:cNvSpPr>
          <p:nvPr>
            <p:ph type="sldNum" sz="quarter" idx="5"/>
          </p:nvPr>
        </p:nvSpPr>
        <p:spPr/>
        <p:txBody>
          <a:bodyPr/>
          <a:lstStyle/>
          <a:p>
            <a:fld id="{2CB645A7-12D2-4F98-B2D9-388E6AED6BCB}" type="slidenum">
              <a:rPr lang="en-US" smtClean="0"/>
              <a:t>10</a:t>
            </a:fld>
            <a:endParaRPr lang="en-US" dirty="0"/>
          </a:p>
        </p:txBody>
      </p:sp>
    </p:spTree>
    <p:extLst>
      <p:ext uri="{BB962C8B-B14F-4D97-AF65-F5344CB8AC3E}">
        <p14:creationId xmlns:p14="http://schemas.microsoft.com/office/powerpoint/2010/main" val="1651511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need to make sure that new information is easily digestible by education organizations, state education agencies, and edtech product providers.</a:t>
            </a:r>
            <a:br>
              <a:rPr lang="en-US" dirty="0"/>
            </a:br>
            <a:r>
              <a:rPr lang="en-US" dirty="0"/>
              <a:t>If they are not able to use it to make informed decisions or provide evidence-based information to their own stakeholders, it won’t provide sufficient value-add and thus will restrict return on investment. </a:t>
            </a:r>
          </a:p>
        </p:txBody>
      </p:sp>
      <p:sp>
        <p:nvSpPr>
          <p:cNvPr id="4" name="Slide Number Placeholder 3"/>
          <p:cNvSpPr>
            <a:spLocks noGrp="1"/>
          </p:cNvSpPr>
          <p:nvPr>
            <p:ph type="sldNum" sz="quarter" idx="5"/>
          </p:nvPr>
        </p:nvSpPr>
        <p:spPr/>
        <p:txBody>
          <a:bodyPr/>
          <a:lstStyle/>
          <a:p>
            <a:fld id="{2CB645A7-12D2-4F98-B2D9-388E6AED6BCB}" type="slidenum">
              <a:rPr lang="en-US" smtClean="0"/>
              <a:t>11</a:t>
            </a:fld>
            <a:endParaRPr lang="en-US" dirty="0"/>
          </a:p>
        </p:txBody>
      </p:sp>
    </p:spTree>
    <p:extLst>
      <p:ext uri="{BB962C8B-B14F-4D97-AF65-F5344CB8AC3E}">
        <p14:creationId xmlns:p14="http://schemas.microsoft.com/office/powerpoint/2010/main" val="4093878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it is fundamentally critical to focus on ethics and transparency as key components of the project. We must do all we can to ensure all biases, such as those resulting from what or how data was collected, can be determined and addressed.</a:t>
            </a:r>
          </a:p>
          <a:p>
            <a:r>
              <a:rPr lang="en-US" dirty="0"/>
              <a:t>We must also constantly examine and reframe our own ethical considerations, as part of both model creation and evaluation. Carr-squared uses a well-established and documented ethically aligned design framework called RESOLVEDD.</a:t>
            </a:r>
          </a:p>
        </p:txBody>
      </p:sp>
      <p:sp>
        <p:nvSpPr>
          <p:cNvPr id="4" name="Slide Number Placeholder 3"/>
          <p:cNvSpPr>
            <a:spLocks noGrp="1"/>
          </p:cNvSpPr>
          <p:nvPr>
            <p:ph type="sldNum" sz="quarter" idx="5"/>
          </p:nvPr>
        </p:nvSpPr>
        <p:spPr/>
        <p:txBody>
          <a:bodyPr/>
          <a:lstStyle/>
          <a:p>
            <a:fld id="{2CB645A7-12D2-4F98-B2D9-388E6AED6BCB}" type="slidenum">
              <a:rPr lang="en-US" smtClean="0"/>
              <a:t>12</a:t>
            </a:fld>
            <a:endParaRPr lang="en-US" dirty="0"/>
          </a:p>
        </p:txBody>
      </p:sp>
    </p:spTree>
    <p:extLst>
      <p:ext uri="{BB962C8B-B14F-4D97-AF65-F5344CB8AC3E}">
        <p14:creationId xmlns:p14="http://schemas.microsoft.com/office/powerpoint/2010/main" val="2061807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proposed solutions?</a:t>
            </a:r>
          </a:p>
          <a:p>
            <a:r>
              <a:rPr lang="en-US" dirty="0"/>
              <a:t>Two sets of data science models will be developed to be seamlessly added to the existing customer dashboard.</a:t>
            </a:r>
          </a:p>
          <a:p>
            <a:r>
              <a:rPr lang="en-US" dirty="0"/>
              <a:t>Education organizations and edtech product providers will have access to visualizations and summary tables of information. They will be updated whenever new data is available and will provide evidence for where to target efforts to strengthen engagement at a more local level.</a:t>
            </a:r>
          </a:p>
          <a:p>
            <a:r>
              <a:rPr lang="en-US" dirty="0"/>
              <a:t>On the state-wide level, officials and law-makers will be able to review information that provides evidence as to where limited resources need to be allocated, or legislation needs to be proposed.</a:t>
            </a:r>
          </a:p>
          <a:p>
            <a:endParaRPr lang="en-US" dirty="0"/>
          </a:p>
        </p:txBody>
      </p:sp>
      <p:sp>
        <p:nvSpPr>
          <p:cNvPr id="4" name="Slide Number Placeholder 3"/>
          <p:cNvSpPr>
            <a:spLocks noGrp="1"/>
          </p:cNvSpPr>
          <p:nvPr>
            <p:ph type="sldNum" sz="quarter" idx="5"/>
          </p:nvPr>
        </p:nvSpPr>
        <p:spPr/>
        <p:txBody>
          <a:bodyPr/>
          <a:lstStyle/>
          <a:p>
            <a:fld id="{2CB645A7-12D2-4F98-B2D9-388E6AED6BCB}" type="slidenum">
              <a:rPr lang="en-US" smtClean="0"/>
              <a:t>13</a:t>
            </a:fld>
            <a:endParaRPr lang="en-US" dirty="0"/>
          </a:p>
        </p:txBody>
      </p:sp>
    </p:spTree>
    <p:extLst>
      <p:ext uri="{BB962C8B-B14F-4D97-AF65-F5344CB8AC3E}">
        <p14:creationId xmlns:p14="http://schemas.microsoft.com/office/powerpoint/2010/main" val="197530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return on investment is an essential consideration in developing new services. Aside from leveraging existing LearnPlaform staff knowledge and expertise to see this project through, which will help keep costs to a minimum, the success of this project will provide evidence to state officials as to the overall value of digital learning, as well as further illustrate LearnPlatform’s commitment to providing an integral and comprehensive social service. This then will strengthen existing relationships and ideally bring in additional customers.</a:t>
            </a:r>
          </a:p>
        </p:txBody>
      </p:sp>
      <p:sp>
        <p:nvSpPr>
          <p:cNvPr id="4" name="Slide Number Placeholder 3"/>
          <p:cNvSpPr>
            <a:spLocks noGrp="1"/>
          </p:cNvSpPr>
          <p:nvPr>
            <p:ph type="sldNum" sz="quarter" idx="5"/>
          </p:nvPr>
        </p:nvSpPr>
        <p:spPr/>
        <p:txBody>
          <a:bodyPr/>
          <a:lstStyle/>
          <a:p>
            <a:fld id="{2CB645A7-12D2-4F98-B2D9-388E6AED6BCB}" type="slidenum">
              <a:rPr lang="en-US" smtClean="0"/>
              <a:t>14</a:t>
            </a:fld>
            <a:endParaRPr lang="en-US" dirty="0"/>
          </a:p>
        </p:txBody>
      </p:sp>
    </p:spTree>
    <p:extLst>
      <p:ext uri="{BB962C8B-B14F-4D97-AF65-F5344CB8AC3E}">
        <p14:creationId xmlns:p14="http://schemas.microsoft.com/office/powerpoint/2010/main" val="3111382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steps once approval to continue the project is received is to carry on with processing the data to get the most useful dataset for building, fine-tuning, and evaluating the analytics models. Evaluation will focus on model performance as well as how well the ethical framework is being implemented within design. </a:t>
            </a:r>
          </a:p>
          <a:p>
            <a:r>
              <a:rPr lang="en-US"/>
              <a:t>The Data Science </a:t>
            </a:r>
            <a:r>
              <a:rPr lang="en-US" dirty="0"/>
              <a:t>T</a:t>
            </a:r>
            <a:r>
              <a:rPr lang="en-US"/>
              <a:t>eam </a:t>
            </a:r>
            <a:r>
              <a:rPr lang="en-US" dirty="0"/>
              <a:t>will also meet with Programming Team staff to determine a development plan, which includes interim steps based on Agile methodologies, as well as project end-state frameworks needed to transfer code from data science production to Engineering development phases.</a:t>
            </a:r>
          </a:p>
        </p:txBody>
      </p:sp>
      <p:sp>
        <p:nvSpPr>
          <p:cNvPr id="4" name="Slide Number Placeholder 3"/>
          <p:cNvSpPr>
            <a:spLocks noGrp="1"/>
          </p:cNvSpPr>
          <p:nvPr>
            <p:ph type="sldNum" sz="quarter" idx="5"/>
          </p:nvPr>
        </p:nvSpPr>
        <p:spPr/>
        <p:txBody>
          <a:bodyPr/>
          <a:lstStyle/>
          <a:p>
            <a:fld id="{2CB645A7-12D2-4F98-B2D9-388E6AED6BCB}" type="slidenum">
              <a:rPr lang="en-US" smtClean="0"/>
              <a:t>15</a:t>
            </a:fld>
            <a:endParaRPr lang="en-US" dirty="0"/>
          </a:p>
        </p:txBody>
      </p:sp>
    </p:spTree>
    <p:extLst>
      <p:ext uri="{BB962C8B-B14F-4D97-AF65-F5344CB8AC3E}">
        <p14:creationId xmlns:p14="http://schemas.microsoft.com/office/powerpoint/2010/main" val="1209580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the decision to move this project forward will facilitate several benefits for LearnPlatform and your customers.</a:t>
            </a:r>
          </a:p>
          <a:p>
            <a:r>
              <a:rPr lang="en-US" dirty="0"/>
              <a:t>This includes early deployment of a critically needed service. Because services would attach to an existing dashboard, the timeline to deployment is reduced.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crucial benefits is the use of specific predictive models focused on issues fundamental to increasing digital learning access and engagement, which potentially allows not just for descriptive summaries of information, but prescriptive action.</a:t>
            </a:r>
          </a:p>
          <a:p>
            <a:pPr marL="0" indent="0">
              <a:buFont typeface="+mj-lt"/>
              <a:buNone/>
            </a:pPr>
            <a:r>
              <a:rPr lang="en-US" dirty="0"/>
              <a:t>There would also be a potential reduction of online engagement gaps among geographically and socio-economically diverse student populations, thereby increasing access and engagement for all students.</a:t>
            </a:r>
          </a:p>
          <a:p>
            <a:pPr marL="0" indent="0">
              <a:buFont typeface="+mj-lt"/>
              <a:buNone/>
            </a:pPr>
            <a:r>
              <a:rPr lang="en-US" dirty="0"/>
              <a:t>Lastly, relationships with customers will be reinforced.</a:t>
            </a:r>
          </a:p>
          <a:p>
            <a:endParaRPr lang="en-US" dirty="0"/>
          </a:p>
        </p:txBody>
      </p:sp>
      <p:sp>
        <p:nvSpPr>
          <p:cNvPr id="4" name="Slide Number Placeholder 3"/>
          <p:cNvSpPr>
            <a:spLocks noGrp="1"/>
          </p:cNvSpPr>
          <p:nvPr>
            <p:ph type="sldNum" sz="quarter" idx="5"/>
          </p:nvPr>
        </p:nvSpPr>
        <p:spPr/>
        <p:txBody>
          <a:bodyPr/>
          <a:lstStyle/>
          <a:p>
            <a:fld id="{2CB645A7-12D2-4F98-B2D9-388E6AED6BCB}" type="slidenum">
              <a:rPr lang="en-US" smtClean="0"/>
              <a:t>16</a:t>
            </a:fld>
            <a:endParaRPr lang="en-US" dirty="0"/>
          </a:p>
        </p:txBody>
      </p:sp>
    </p:spTree>
    <p:extLst>
      <p:ext uri="{BB962C8B-B14F-4D97-AF65-F5344CB8AC3E}">
        <p14:creationId xmlns:p14="http://schemas.microsoft.com/office/powerpoint/2010/main" val="1414625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utilized the following sources to put together this presentation.</a:t>
            </a:r>
          </a:p>
        </p:txBody>
      </p:sp>
      <p:sp>
        <p:nvSpPr>
          <p:cNvPr id="4" name="Slide Number Placeholder 3"/>
          <p:cNvSpPr>
            <a:spLocks noGrp="1"/>
          </p:cNvSpPr>
          <p:nvPr>
            <p:ph type="sldNum" sz="quarter" idx="5"/>
          </p:nvPr>
        </p:nvSpPr>
        <p:spPr/>
        <p:txBody>
          <a:bodyPr/>
          <a:lstStyle/>
          <a:p>
            <a:fld id="{2CB645A7-12D2-4F98-B2D9-388E6AED6BCB}" type="slidenum">
              <a:rPr lang="en-US" smtClean="0"/>
              <a:t>17</a:t>
            </a:fld>
            <a:endParaRPr lang="en-US" dirty="0"/>
          </a:p>
        </p:txBody>
      </p:sp>
    </p:spTree>
    <p:extLst>
      <p:ext uri="{BB962C8B-B14F-4D97-AF65-F5344CB8AC3E}">
        <p14:creationId xmlns:p14="http://schemas.microsoft.com/office/powerpoint/2010/main" val="2405778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so much for your time, and I look forward to continuing our work on this innovative, timely, and important project. If you should have any questions, please feel free to reach out to me anytime.</a:t>
            </a:r>
          </a:p>
        </p:txBody>
      </p:sp>
      <p:sp>
        <p:nvSpPr>
          <p:cNvPr id="4" name="Slide Number Placeholder 3"/>
          <p:cNvSpPr>
            <a:spLocks noGrp="1"/>
          </p:cNvSpPr>
          <p:nvPr>
            <p:ph type="sldNum" sz="quarter" idx="5"/>
          </p:nvPr>
        </p:nvSpPr>
        <p:spPr/>
        <p:txBody>
          <a:bodyPr/>
          <a:lstStyle/>
          <a:p>
            <a:fld id="{2CB645A7-12D2-4F98-B2D9-388E6AED6BCB}" type="slidenum">
              <a:rPr lang="en-US" smtClean="0"/>
              <a:t>18</a:t>
            </a:fld>
            <a:endParaRPr lang="en-US" dirty="0"/>
          </a:p>
        </p:txBody>
      </p:sp>
    </p:spTree>
    <p:extLst>
      <p:ext uri="{BB962C8B-B14F-4D97-AF65-F5344CB8AC3E}">
        <p14:creationId xmlns:p14="http://schemas.microsoft.com/office/powerpoint/2010/main" val="409017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effectLst/>
                <a:latin typeface="Calibri" panose="020F0502020204030204" pitchFamily="34" charset="0"/>
                <a:ea typeface="Calibri" panose="020F0502020204030204" pitchFamily="34" charset="0"/>
                <a:cs typeface="Calibri" panose="020F0502020204030204" pitchFamily="34" charset="0"/>
              </a:rPr>
              <a:t>This innovative and exciting project requires a large multidisciplinary group of collaborators. Key project personnel include myself and the Carr-squared Data Science Team, along with critical staff from LearnPlatform: Maggie Smith and John Watson, who are the project sponsors and Directors of the Research and Engineering departments, respectively; Gail Strong and Wendy Lite, who are experts in knowing what the customers’ needs are; as well as several team members from within key project departments, including Research, Programming, and Accounting &amp; Finance.</a:t>
            </a:r>
          </a:p>
        </p:txBody>
      </p:sp>
      <p:sp>
        <p:nvSpPr>
          <p:cNvPr id="4" name="Slide Number Placeholder 3"/>
          <p:cNvSpPr>
            <a:spLocks noGrp="1"/>
          </p:cNvSpPr>
          <p:nvPr>
            <p:ph type="sldNum" sz="quarter" idx="5"/>
          </p:nvPr>
        </p:nvSpPr>
        <p:spPr/>
        <p:txBody>
          <a:bodyPr/>
          <a:lstStyle/>
          <a:p>
            <a:fld id="{2CB645A7-12D2-4F98-B2D9-388E6AED6BCB}" type="slidenum">
              <a:rPr lang="en-US" smtClean="0"/>
              <a:t>2</a:t>
            </a:fld>
            <a:endParaRPr lang="en-US" dirty="0"/>
          </a:p>
        </p:txBody>
      </p:sp>
    </p:spTree>
    <p:extLst>
      <p:ext uri="{BB962C8B-B14F-4D97-AF65-F5344CB8AC3E}">
        <p14:creationId xmlns:p14="http://schemas.microsoft.com/office/powerpoint/2010/main" val="36371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With the continuing rapid growth of the internet and digital content in general, digital learning opportunities are expanding exponentially every year. LearnPlatform’s own database currently has more than ten thousand registered digital learning products.</a:t>
            </a:r>
          </a:p>
          <a:p>
            <a:r>
              <a:rPr lang="en-US" dirty="0"/>
              <a:t>Some researchers estimate that the e-learning market will have an accelerated CAGR, or compound annual growth rate, of over 12% between 2020 and 2024. Growth in 2020 alone was 9.8%.</a:t>
            </a:r>
          </a:p>
        </p:txBody>
      </p:sp>
      <p:sp>
        <p:nvSpPr>
          <p:cNvPr id="4" name="Slide Number Placeholder 3"/>
          <p:cNvSpPr>
            <a:spLocks noGrp="1"/>
          </p:cNvSpPr>
          <p:nvPr>
            <p:ph type="sldNum" sz="quarter" idx="5"/>
          </p:nvPr>
        </p:nvSpPr>
        <p:spPr/>
        <p:txBody>
          <a:bodyPr/>
          <a:lstStyle/>
          <a:p>
            <a:fld id="{2CB645A7-12D2-4F98-B2D9-388E6AED6BCB}" type="slidenum">
              <a:rPr lang="en-US" smtClean="0"/>
              <a:t>3</a:t>
            </a:fld>
            <a:endParaRPr lang="en-US" dirty="0"/>
          </a:p>
        </p:txBody>
      </p:sp>
    </p:spTree>
    <p:extLst>
      <p:ext uri="{BB962C8B-B14F-4D97-AF65-F5344CB8AC3E}">
        <p14:creationId xmlns:p14="http://schemas.microsoft.com/office/powerpoint/2010/main" val="257066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According to the National Center for Education Statistics, there are almost 50 million school-aged children in the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With the advent of the COVID-19 pandemic, we were faced with a national crisis in terms of learning, in large part due to school closures and a much different learning environment in general. </a:t>
            </a:r>
            <a:br>
              <a:rPr lang="en-US" b="0" dirty="0"/>
            </a:br>
            <a:r>
              <a:rPr lang="en-US" b="0" dirty="0"/>
              <a:t>According to a 2020 US Census Bureau report, 93% of survey respondents who reported having school-aged children in their household, also reported that those children relied on some form of distance learning.</a:t>
            </a:r>
          </a:p>
          <a:p>
            <a:r>
              <a:rPr lang="en-US" b="0" dirty="0"/>
              <a:t>We also saw in 2020 a trend where those traditionally left behind in terms of access to digital learning, either because of income or socio-economic characteristics that placed them in a marginalized group, were at risk of falling further behind as digital learning necessarily became the norm.</a:t>
            </a:r>
          </a:p>
          <a:p>
            <a:r>
              <a:rPr lang="en-US" b="0" dirty="0"/>
              <a:t>The flipside of the pandemic, however, is that we are also presented with an unprecedented opportunity to strengthen digital learning for the future, as well as work towards closing disparity gaps for children who have challenges with access and engagement.</a:t>
            </a:r>
          </a:p>
        </p:txBody>
      </p:sp>
      <p:sp>
        <p:nvSpPr>
          <p:cNvPr id="4" name="Slide Number Placeholder 3"/>
          <p:cNvSpPr>
            <a:spLocks noGrp="1"/>
          </p:cNvSpPr>
          <p:nvPr>
            <p:ph type="sldNum" sz="quarter" idx="5"/>
          </p:nvPr>
        </p:nvSpPr>
        <p:spPr/>
        <p:txBody>
          <a:bodyPr/>
          <a:lstStyle/>
          <a:p>
            <a:fld id="{2CB645A7-12D2-4F98-B2D9-388E6AED6BCB}" type="slidenum">
              <a:rPr lang="en-US" smtClean="0"/>
              <a:t>4</a:t>
            </a:fld>
            <a:endParaRPr lang="en-US" dirty="0"/>
          </a:p>
        </p:txBody>
      </p:sp>
    </p:spTree>
    <p:extLst>
      <p:ext uri="{BB962C8B-B14F-4D97-AF65-F5344CB8AC3E}">
        <p14:creationId xmlns:p14="http://schemas.microsoft.com/office/powerpoint/2010/main" val="3482964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one example of the many possible impediments to access of the internet and digital learning platforms, this graph from Collis and Vegas at The Brookings Institution shows significant disparities in availability of devices for learning use across white and Black people in three US cites, as well as the overall country. The differences are highly significant across the board and highlight a major challenge some children and their families must deal with in terms of digital learning.</a:t>
            </a:r>
          </a:p>
        </p:txBody>
      </p:sp>
      <p:sp>
        <p:nvSpPr>
          <p:cNvPr id="4" name="Slide Number Placeholder 3"/>
          <p:cNvSpPr>
            <a:spLocks noGrp="1"/>
          </p:cNvSpPr>
          <p:nvPr>
            <p:ph type="sldNum" sz="quarter" idx="5"/>
          </p:nvPr>
        </p:nvSpPr>
        <p:spPr/>
        <p:txBody>
          <a:bodyPr/>
          <a:lstStyle/>
          <a:p>
            <a:fld id="{2CB645A7-12D2-4F98-B2D9-388E6AED6BCB}" type="slidenum">
              <a:rPr lang="en-US" smtClean="0"/>
              <a:t>5</a:t>
            </a:fld>
            <a:endParaRPr lang="en-US" dirty="0"/>
          </a:p>
        </p:txBody>
      </p:sp>
    </p:spTree>
    <p:extLst>
      <p:ext uri="{BB962C8B-B14F-4D97-AF65-F5344CB8AC3E}">
        <p14:creationId xmlns:p14="http://schemas.microsoft.com/office/powerpoint/2010/main" val="3740641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team have identified several important questions to address:</a:t>
            </a:r>
          </a:p>
          <a:p>
            <a:r>
              <a:rPr lang="en-US" dirty="0"/>
              <a:t>Can online engagement be sufficiently described? Moreover, what factors, such as demographical makeup of districts, access to reliable internet, or government policy decisions and legislation, have a measurable effect on outcomes?</a:t>
            </a:r>
          </a:p>
          <a:p>
            <a:r>
              <a:rPr lang="en-US" dirty="0"/>
              <a:t>What are the full effects of the COVID-19 pandemic on digital learning outcomes, such as engagement? Were groups already at a digital disadvantage impacted more? By how much?</a:t>
            </a:r>
          </a:p>
          <a:p>
            <a:r>
              <a:rPr lang="en-US" dirty="0"/>
              <a:t>Lastly, how have policy actions enacted since the start of the pandemic affected digital learning? Have state-wide mandates helped with access and engagement rates?</a:t>
            </a:r>
          </a:p>
        </p:txBody>
      </p:sp>
      <p:sp>
        <p:nvSpPr>
          <p:cNvPr id="4" name="Slide Number Placeholder 3"/>
          <p:cNvSpPr>
            <a:spLocks noGrp="1"/>
          </p:cNvSpPr>
          <p:nvPr>
            <p:ph type="sldNum" sz="quarter" idx="5"/>
          </p:nvPr>
        </p:nvSpPr>
        <p:spPr/>
        <p:txBody>
          <a:bodyPr/>
          <a:lstStyle/>
          <a:p>
            <a:fld id="{2CB645A7-12D2-4F98-B2D9-388E6AED6BCB}" type="slidenum">
              <a:rPr lang="en-US" smtClean="0"/>
              <a:t>6</a:t>
            </a:fld>
            <a:endParaRPr lang="en-US" dirty="0"/>
          </a:p>
        </p:txBody>
      </p:sp>
    </p:spTree>
    <p:extLst>
      <p:ext uri="{BB962C8B-B14F-4D97-AF65-F5344CB8AC3E}">
        <p14:creationId xmlns:p14="http://schemas.microsoft.com/office/powerpoint/2010/main" val="3542736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the Data Science Team will be using state-of-art data science and machine learning techniques, the aims of this project can be broken down into two main business-focused objectives:</a:t>
            </a:r>
          </a:p>
          <a:p>
            <a:r>
              <a:rPr lang="en-US" dirty="0"/>
              <a:t>First, use the data to describe the state of post-pandemic digital learning to gain insights and understand trends in access and engagement, especially relative to differences between groups differentiated by such things as level of spending per pupil in a district, locale, race/ethnicity, whether meals were subsidized, etc.</a:t>
            </a:r>
          </a:p>
          <a:p>
            <a:r>
              <a:rPr lang="en-US" dirty="0"/>
              <a:t>Secondly, use the data and insights to make predictions about: one, which districts are in danger of having students fall behind in terms of access and engagement; and two, whether any enacted state or local mandates related to stopping the spread of COVID-19 had a positive impact by narrowing or reversing gaps in access.</a:t>
            </a:r>
          </a:p>
        </p:txBody>
      </p:sp>
      <p:sp>
        <p:nvSpPr>
          <p:cNvPr id="4" name="Slide Number Placeholder 3"/>
          <p:cNvSpPr>
            <a:spLocks noGrp="1"/>
          </p:cNvSpPr>
          <p:nvPr>
            <p:ph type="sldNum" sz="quarter" idx="5"/>
          </p:nvPr>
        </p:nvSpPr>
        <p:spPr/>
        <p:txBody>
          <a:bodyPr/>
          <a:lstStyle/>
          <a:p>
            <a:fld id="{2CB645A7-12D2-4F98-B2D9-388E6AED6BCB}" type="slidenum">
              <a:rPr lang="en-US" smtClean="0"/>
              <a:t>7</a:t>
            </a:fld>
            <a:endParaRPr lang="en-US" dirty="0"/>
          </a:p>
        </p:txBody>
      </p:sp>
    </p:spTree>
    <p:extLst>
      <p:ext uri="{BB962C8B-B14F-4D97-AF65-F5344CB8AC3E}">
        <p14:creationId xmlns:p14="http://schemas.microsoft.com/office/powerpoint/2010/main" val="619229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graphs on this slide and the following were generated based on LearnPlatform’s current data as examples of visualizations that can used to help gain business insight.</a:t>
            </a:r>
          </a:p>
          <a:p>
            <a:r>
              <a:rPr lang="en-US" dirty="0"/>
              <a:t>Figure 3 shows the frequency of median per pupil spending within each of the available ranges. A lot of spending is occurring in the eight to ten thousand dollar per pupil range. In fact, the average is roughly between 7700 and $9000 per student.</a:t>
            </a:r>
          </a:p>
        </p:txBody>
      </p:sp>
      <p:sp>
        <p:nvSpPr>
          <p:cNvPr id="4" name="Slide Number Placeholder 3"/>
          <p:cNvSpPr>
            <a:spLocks noGrp="1"/>
          </p:cNvSpPr>
          <p:nvPr>
            <p:ph type="sldNum" sz="quarter" idx="5"/>
          </p:nvPr>
        </p:nvSpPr>
        <p:spPr/>
        <p:txBody>
          <a:bodyPr/>
          <a:lstStyle/>
          <a:p>
            <a:fld id="{2CB645A7-12D2-4F98-B2D9-388E6AED6BCB}" type="slidenum">
              <a:rPr lang="en-US" smtClean="0"/>
              <a:t>8</a:t>
            </a:fld>
            <a:endParaRPr lang="en-US" dirty="0"/>
          </a:p>
        </p:txBody>
      </p:sp>
    </p:spTree>
    <p:extLst>
      <p:ext uri="{BB962C8B-B14F-4D97-AF65-F5344CB8AC3E}">
        <p14:creationId xmlns:p14="http://schemas.microsoft.com/office/powerpoint/2010/main" val="2379963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4 is comparing the percentage of people reporting as Black or Hispanic on the horizontal axis, to the spending per pupil on the vertical axis. The red trend line indicates a very flat relationship between the variables, but it can generally be seen that as the percentage of Black and Hispanic people increases, the points on each side of the line squish further together, indicating that districts with higher percentages of People who are Black or Hispanic get more consistent amounts across the district, but none of those districts receive large amounts per pupil. This raises the question of why in the districts with very low percentages of Black and Hispanic people there are a number of schools with very low per pupil spending; the underlying relationships of these features and implications would be examined further as the project continues.</a:t>
            </a:r>
          </a:p>
        </p:txBody>
      </p:sp>
      <p:sp>
        <p:nvSpPr>
          <p:cNvPr id="4" name="Slide Number Placeholder 3"/>
          <p:cNvSpPr>
            <a:spLocks noGrp="1"/>
          </p:cNvSpPr>
          <p:nvPr>
            <p:ph type="sldNum" sz="quarter" idx="5"/>
          </p:nvPr>
        </p:nvSpPr>
        <p:spPr/>
        <p:txBody>
          <a:bodyPr/>
          <a:lstStyle/>
          <a:p>
            <a:fld id="{2CB645A7-12D2-4F98-B2D9-388E6AED6BCB}" type="slidenum">
              <a:rPr lang="en-US" smtClean="0"/>
              <a:t>9</a:t>
            </a:fld>
            <a:endParaRPr lang="en-US" dirty="0"/>
          </a:p>
        </p:txBody>
      </p:sp>
    </p:spTree>
    <p:extLst>
      <p:ext uri="{BB962C8B-B14F-4D97-AF65-F5344CB8AC3E}">
        <p14:creationId xmlns:p14="http://schemas.microsoft.com/office/powerpoint/2010/main" val="286783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C6F8-1249-4ADF-A74A-DD6D63BD17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BD9F1B-1063-4031-8043-46E8CE12ED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0FCFF7-0DCF-4FE4-88E0-C4D1336C42B2}"/>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5" name="Footer Placeholder 4">
            <a:extLst>
              <a:ext uri="{FF2B5EF4-FFF2-40B4-BE49-F238E27FC236}">
                <a16:creationId xmlns:a16="http://schemas.microsoft.com/office/drawing/2014/main" id="{647043BD-E9ED-4A8A-A9AB-E6FC799D4D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B1F637-0658-4679-8EB6-ED8A9EB6B2A8}"/>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236824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F117-18D7-416C-A9AB-19B6F9BF0F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81DA98-3CEA-4925-90F7-F16F31C220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7B5719-DF55-481D-BE0F-5577F5F8950E}"/>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5" name="Footer Placeholder 4">
            <a:extLst>
              <a:ext uri="{FF2B5EF4-FFF2-40B4-BE49-F238E27FC236}">
                <a16:creationId xmlns:a16="http://schemas.microsoft.com/office/drawing/2014/main" id="{602E6B6A-2741-4A3A-A748-F4092BC92C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614081-1203-46FC-8CA6-A8EC108A12B9}"/>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2686515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1B94DE-91B0-43EB-B532-917F7CF3A0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18D934-99F8-4BAE-B6F4-D18B749885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EAE3D-F9B6-429D-BDFC-15046611C54C}"/>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5" name="Footer Placeholder 4">
            <a:extLst>
              <a:ext uri="{FF2B5EF4-FFF2-40B4-BE49-F238E27FC236}">
                <a16:creationId xmlns:a16="http://schemas.microsoft.com/office/drawing/2014/main" id="{08461A70-558D-48F1-9BCB-9D734510CC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8B1E68-9DF9-48E1-A2CC-317E9F83D55B}"/>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975020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D28E-688C-4A41-B57F-31832DEE3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60BA6-1790-4CA4-BE6C-FBCD245E8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09633-4D07-48EA-979C-049F893F59C9}"/>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5" name="Footer Placeholder 4">
            <a:extLst>
              <a:ext uri="{FF2B5EF4-FFF2-40B4-BE49-F238E27FC236}">
                <a16:creationId xmlns:a16="http://schemas.microsoft.com/office/drawing/2014/main" id="{3F22BAA4-A37A-4C78-9932-F5E75F0828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494578-9601-4785-B646-19CD999F3D93}"/>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111343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C4512-E4EB-4D57-89AD-82DFAE41DB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7BD845-B27F-4DE6-97F5-BFB3ADBAE2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151575-836E-4F37-A7A2-8F6110606394}"/>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5" name="Footer Placeholder 4">
            <a:extLst>
              <a:ext uri="{FF2B5EF4-FFF2-40B4-BE49-F238E27FC236}">
                <a16:creationId xmlns:a16="http://schemas.microsoft.com/office/drawing/2014/main" id="{EE7D18A5-65C9-49DE-8AB4-C5937C24A3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99A15B-E581-4C25-9318-C879DF4F443D}"/>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288965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958A0-858B-43AA-ACD2-0E40289B84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5F53E-CA9B-46C5-9B79-D40E03DFE1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DB219D-1537-44EE-AF83-27831170EC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84C24E-751C-4A31-A660-82839D33341D}"/>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6" name="Footer Placeholder 5">
            <a:extLst>
              <a:ext uri="{FF2B5EF4-FFF2-40B4-BE49-F238E27FC236}">
                <a16:creationId xmlns:a16="http://schemas.microsoft.com/office/drawing/2014/main" id="{525D4769-3FA5-4A84-B224-7E958B86512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E9A3D05-DE12-46B7-A958-FF84C40F9643}"/>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208572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1F457-0A65-48B9-89D6-3B8470EAD4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0152BA-59DF-4826-A091-C189879459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BCC43B-EC04-4750-85D0-A9C0B67E12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772A29-BAFC-452A-B826-5AC6931FC1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D618CB-6EFF-4CD0-8771-7FC944357B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274D63-A083-4499-BEEF-307B9EE03869}"/>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8" name="Footer Placeholder 7">
            <a:extLst>
              <a:ext uri="{FF2B5EF4-FFF2-40B4-BE49-F238E27FC236}">
                <a16:creationId xmlns:a16="http://schemas.microsoft.com/office/drawing/2014/main" id="{7CA72BE3-0B91-4FB9-A117-A475D4404AE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ABD0057-FFCF-46E3-AE08-46875F051DD0}"/>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1207154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82B23-33F6-4A0B-AA88-405A67491D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BDF2CD-6258-408D-BF35-B91464EFDC13}"/>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4" name="Footer Placeholder 3">
            <a:extLst>
              <a:ext uri="{FF2B5EF4-FFF2-40B4-BE49-F238E27FC236}">
                <a16:creationId xmlns:a16="http://schemas.microsoft.com/office/drawing/2014/main" id="{784993D5-ABF8-4210-A70E-36EF67A60CB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10C723D-1453-436D-95F1-DCE1E346AADF}"/>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2681213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6A5028-BACF-4AA4-9D6E-AD7ABEC74A00}"/>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3" name="Footer Placeholder 2">
            <a:extLst>
              <a:ext uri="{FF2B5EF4-FFF2-40B4-BE49-F238E27FC236}">
                <a16:creationId xmlns:a16="http://schemas.microsoft.com/office/drawing/2014/main" id="{A0FC665F-4803-4BF8-A3F2-D2D452852DD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9DCA72E-35E8-4467-B909-736EE0B804A2}"/>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249465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9081-FA00-4F55-B8CA-98BDD053EC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E020B1-EBF2-4AE6-B9A0-3F18581663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3BD998-1DFA-4672-8D7C-1B61A13EE7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9EFCA4-687C-4634-8BBB-E44CC4247357}"/>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6" name="Footer Placeholder 5">
            <a:extLst>
              <a:ext uri="{FF2B5EF4-FFF2-40B4-BE49-F238E27FC236}">
                <a16:creationId xmlns:a16="http://schemas.microsoft.com/office/drawing/2014/main" id="{C0A085F1-89DE-4B8C-9B2F-50C0A4204A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8B7A4F-C9AC-4FFF-82E9-D856E0B25F09}"/>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97360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D672-9A43-4DC7-A17F-D3EA7AD1C3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812421-EF05-4936-B150-7000B9E1B1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4AD90F51-03BC-4713-999B-2B6A0E9146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31AA7C-9DE6-4F56-A876-D26FE423A84D}"/>
              </a:ext>
            </a:extLst>
          </p:cNvPr>
          <p:cNvSpPr>
            <a:spLocks noGrp="1"/>
          </p:cNvSpPr>
          <p:nvPr>
            <p:ph type="dt" sz="half" idx="10"/>
          </p:nvPr>
        </p:nvSpPr>
        <p:spPr/>
        <p:txBody>
          <a:bodyPr/>
          <a:lstStyle/>
          <a:p>
            <a:fld id="{A3A6A913-0F28-44DB-A183-43EC58241C1B}" type="datetimeFigureOut">
              <a:rPr lang="en-US" smtClean="0"/>
              <a:t>2/25/2022</a:t>
            </a:fld>
            <a:endParaRPr lang="en-US" dirty="0"/>
          </a:p>
        </p:txBody>
      </p:sp>
      <p:sp>
        <p:nvSpPr>
          <p:cNvPr id="6" name="Footer Placeholder 5">
            <a:extLst>
              <a:ext uri="{FF2B5EF4-FFF2-40B4-BE49-F238E27FC236}">
                <a16:creationId xmlns:a16="http://schemas.microsoft.com/office/drawing/2014/main" id="{992D6F7E-7687-4AD5-81BF-4AADC60A14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09CBED2-3694-4A53-B0B3-1765BD77508B}"/>
              </a:ext>
            </a:extLst>
          </p:cNvPr>
          <p:cNvSpPr>
            <a:spLocks noGrp="1"/>
          </p:cNvSpPr>
          <p:nvPr>
            <p:ph type="sldNum" sz="quarter" idx="12"/>
          </p:nvPr>
        </p:nvSpPr>
        <p:spPr/>
        <p:txBody>
          <a:bodyPr/>
          <a:lstStyle/>
          <a:p>
            <a:fld id="{702AA351-11B8-474C-B6F7-6C717554E054}" type="slidenum">
              <a:rPr lang="en-US" smtClean="0"/>
              <a:t>‹#›</a:t>
            </a:fld>
            <a:endParaRPr lang="en-US" dirty="0"/>
          </a:p>
        </p:txBody>
      </p:sp>
    </p:spTree>
    <p:extLst>
      <p:ext uri="{BB962C8B-B14F-4D97-AF65-F5344CB8AC3E}">
        <p14:creationId xmlns:p14="http://schemas.microsoft.com/office/powerpoint/2010/main" val="271937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4318A8-6151-4228-9DE3-C50495AC3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CD60CC-AA76-46D3-8626-07483640F4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B7EAC-E592-4F77-85F3-203DAAA98F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A6A913-0F28-44DB-A183-43EC58241C1B}" type="datetimeFigureOut">
              <a:rPr lang="en-US" smtClean="0"/>
              <a:t>2/25/2022</a:t>
            </a:fld>
            <a:endParaRPr lang="en-US" dirty="0"/>
          </a:p>
        </p:txBody>
      </p:sp>
      <p:sp>
        <p:nvSpPr>
          <p:cNvPr id="5" name="Footer Placeholder 4">
            <a:extLst>
              <a:ext uri="{FF2B5EF4-FFF2-40B4-BE49-F238E27FC236}">
                <a16:creationId xmlns:a16="http://schemas.microsoft.com/office/drawing/2014/main" id="{223553D5-9BB1-41EE-9A22-2E7B979E2A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9CB2B0-8A00-48C5-81F3-D1692594D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AA351-11B8-474C-B6F7-6C717554E054}" type="slidenum">
              <a:rPr lang="en-US" smtClean="0"/>
              <a:t>‹#›</a:t>
            </a:fld>
            <a:endParaRPr lang="en-US" dirty="0"/>
          </a:p>
        </p:txBody>
      </p:sp>
    </p:spTree>
    <p:extLst>
      <p:ext uri="{BB962C8B-B14F-4D97-AF65-F5344CB8AC3E}">
        <p14:creationId xmlns:p14="http://schemas.microsoft.com/office/powerpoint/2010/main" val="788898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jpg"/><Relationship Id="rId7" Type="http://schemas.openxmlformats.org/officeDocument/2006/relationships/diagramColors" Target="../diagrams/colors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businesswire.com/news/home/20210204006191/en/E-Learning-Market-in-the-US-to-Grow-by-21.64-Billion-During-2020-2024-Evolved-Learning-and-Education-Landscape-to-Boost-Growth-Technavio" TargetMode="External"/><Relationship Id="rId7" Type="http://schemas.openxmlformats.org/officeDocument/2006/relationships/hyperlink" Target="https://nces.ed.gov/fastfacts/display.asp?id=37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towardsdatascience.com/scalable-efficient-big-data-analytics-machine-learning-pipeline-architecture-on-cloud-4d59efc092b5" TargetMode="External"/><Relationship Id="rId5" Type="http://schemas.openxmlformats.org/officeDocument/2006/relationships/hyperlink" Target="https://www.brookings.edu/blog/education-plus-development/2020/06/22/unequally-disconnected-access-to-online-learning-in-the-us/" TargetMode="External"/><Relationship Id="rId4" Type="http://schemas.openxmlformats.org/officeDocument/2006/relationships/hyperlink" Target="https://www.census.gov/library/stories/2020/08/schooling-during-the-covid-19-pandemic.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3AABB-89E2-4693-992B-D990559B012B}"/>
              </a:ext>
            </a:extLst>
          </p:cNvPr>
          <p:cNvSpPr>
            <a:spLocks noGrp="1"/>
          </p:cNvSpPr>
          <p:nvPr>
            <p:ph type="ctrTitle"/>
          </p:nvPr>
        </p:nvSpPr>
        <p:spPr>
          <a:xfrm>
            <a:off x="1524000" y="1503364"/>
            <a:ext cx="9144000" cy="2387600"/>
          </a:xfrm>
        </p:spPr>
        <p:txBody>
          <a:bodyPr/>
          <a:lstStyle/>
          <a:p>
            <a:r>
              <a:rPr lang="en-US" dirty="0"/>
              <a:t>LearnPlatform-Car</a:t>
            </a:r>
            <a:r>
              <a:rPr lang="en-US" i="1" dirty="0"/>
              <a:t>R</a:t>
            </a:r>
            <a:r>
              <a:rPr lang="en-US" i="1" baseline="30000" dirty="0"/>
              <a:t>2</a:t>
            </a:r>
            <a:br>
              <a:rPr lang="en-US" dirty="0"/>
            </a:br>
            <a:r>
              <a:rPr lang="en-US" dirty="0"/>
              <a:t>Consultancy Project</a:t>
            </a:r>
          </a:p>
        </p:txBody>
      </p:sp>
      <p:sp>
        <p:nvSpPr>
          <p:cNvPr id="3" name="Subtitle 2">
            <a:extLst>
              <a:ext uri="{FF2B5EF4-FFF2-40B4-BE49-F238E27FC236}">
                <a16:creationId xmlns:a16="http://schemas.microsoft.com/office/drawing/2014/main" id="{CF3622DD-3516-41DE-8918-81F26F6A01A7}"/>
              </a:ext>
            </a:extLst>
          </p:cNvPr>
          <p:cNvSpPr>
            <a:spLocks noGrp="1"/>
          </p:cNvSpPr>
          <p:nvPr>
            <p:ph type="subTitle" idx="1"/>
          </p:nvPr>
        </p:nvSpPr>
        <p:spPr>
          <a:xfrm>
            <a:off x="1524000" y="3983039"/>
            <a:ext cx="9144000" cy="1655762"/>
          </a:xfrm>
        </p:spPr>
        <p:txBody>
          <a:bodyPr/>
          <a:lstStyle/>
          <a:p>
            <a:r>
              <a:rPr lang="en-US" dirty="0"/>
              <a:t>Distance Learning and Effects from the COVID-19 Pandemic</a:t>
            </a:r>
          </a:p>
        </p:txBody>
      </p:sp>
      <p:pic>
        <p:nvPicPr>
          <p:cNvPr id="6" name="Picture 5" descr="A picture containing text, clipart&#10;&#10;Description automatically generated">
            <a:extLst>
              <a:ext uri="{FF2B5EF4-FFF2-40B4-BE49-F238E27FC236}">
                <a16:creationId xmlns:a16="http://schemas.microsoft.com/office/drawing/2014/main" id="{59C86F07-0767-4842-BCC7-1E648122A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9227" y="443858"/>
            <a:ext cx="3452159" cy="1215496"/>
          </a:xfrm>
          <a:prstGeom prst="rect">
            <a:avLst/>
          </a:prstGeom>
        </p:spPr>
      </p:pic>
      <p:pic>
        <p:nvPicPr>
          <p:cNvPr id="8" name="Picture 7" descr="Text&#10;&#10;Description automatically generated with medium confidence">
            <a:extLst>
              <a:ext uri="{FF2B5EF4-FFF2-40B4-BE49-F238E27FC236}">
                <a16:creationId xmlns:a16="http://schemas.microsoft.com/office/drawing/2014/main" id="{B5A6E83E-8138-4F69-BFB4-932B55637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49" y="153919"/>
            <a:ext cx="2352102" cy="2236940"/>
          </a:xfrm>
          <a:prstGeom prst="rect">
            <a:avLst/>
          </a:prstGeom>
        </p:spPr>
      </p:pic>
    </p:spTree>
    <p:extLst>
      <p:ext uri="{BB962C8B-B14F-4D97-AF65-F5344CB8AC3E}">
        <p14:creationId xmlns:p14="http://schemas.microsoft.com/office/powerpoint/2010/main" val="2032167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0AA6-B261-454C-B432-6C1F2F31E411}"/>
              </a:ext>
            </a:extLst>
          </p:cNvPr>
          <p:cNvSpPr>
            <a:spLocks noGrp="1"/>
          </p:cNvSpPr>
          <p:nvPr>
            <p:ph type="title"/>
          </p:nvPr>
        </p:nvSpPr>
        <p:spPr>
          <a:xfrm>
            <a:off x="838200" y="365126"/>
            <a:ext cx="10515600" cy="813622"/>
          </a:xfrm>
        </p:spPr>
        <p:txBody>
          <a:bodyPr/>
          <a:lstStyle/>
          <a:p>
            <a:r>
              <a:rPr lang="en-US" dirty="0"/>
              <a:t>Constraints, Assumptions, Considerations</a:t>
            </a:r>
          </a:p>
        </p:txBody>
      </p:sp>
      <p:sp>
        <p:nvSpPr>
          <p:cNvPr id="3" name="Content Placeholder 2">
            <a:extLst>
              <a:ext uri="{FF2B5EF4-FFF2-40B4-BE49-F238E27FC236}">
                <a16:creationId xmlns:a16="http://schemas.microsoft.com/office/drawing/2014/main" id="{CD723413-D673-49D0-900A-C77789178879}"/>
              </a:ext>
            </a:extLst>
          </p:cNvPr>
          <p:cNvSpPr>
            <a:spLocks noGrp="1"/>
          </p:cNvSpPr>
          <p:nvPr>
            <p:ph idx="1"/>
          </p:nvPr>
        </p:nvSpPr>
        <p:spPr>
          <a:xfrm>
            <a:off x="838200" y="1205995"/>
            <a:ext cx="10515600" cy="4351338"/>
          </a:xfrm>
        </p:spPr>
        <p:txBody>
          <a:bodyPr>
            <a:normAutofit/>
          </a:bodyPr>
          <a:lstStyle/>
          <a:p>
            <a:r>
              <a:rPr lang="en-US" dirty="0"/>
              <a:t>Short timeline</a:t>
            </a:r>
          </a:p>
          <a:p>
            <a:endParaRPr lang="en-US" dirty="0"/>
          </a:p>
          <a:p>
            <a:r>
              <a:rPr lang="en-US" dirty="0"/>
              <a:t>Data is accessible, sufficient to make predictions</a:t>
            </a:r>
          </a:p>
        </p:txBody>
      </p:sp>
      <p:pic>
        <p:nvPicPr>
          <p:cNvPr id="9" name="Graphic 8" descr="Daily calendar outline">
            <a:extLst>
              <a:ext uri="{FF2B5EF4-FFF2-40B4-BE49-F238E27FC236}">
                <a16:creationId xmlns:a16="http://schemas.microsoft.com/office/drawing/2014/main" id="{2752212B-8C98-43C3-9B16-F4CEBC24A6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3258" y="1098128"/>
            <a:ext cx="974511" cy="974511"/>
          </a:xfrm>
          <a:prstGeom prst="rect">
            <a:avLst/>
          </a:prstGeom>
        </p:spPr>
      </p:pic>
      <p:sp>
        <p:nvSpPr>
          <p:cNvPr id="4" name="TextBox 3">
            <a:extLst>
              <a:ext uri="{FF2B5EF4-FFF2-40B4-BE49-F238E27FC236}">
                <a16:creationId xmlns:a16="http://schemas.microsoft.com/office/drawing/2014/main" id="{FEFCBF4D-39C8-4023-B25B-12EAB038843A}"/>
              </a:ext>
            </a:extLst>
          </p:cNvPr>
          <p:cNvSpPr txBox="1"/>
          <p:nvPr/>
        </p:nvSpPr>
        <p:spPr>
          <a:xfrm>
            <a:off x="838201" y="5940791"/>
            <a:ext cx="7445386" cy="523220"/>
          </a:xfrm>
          <a:prstGeom prst="rect">
            <a:avLst/>
          </a:prstGeom>
          <a:noFill/>
        </p:spPr>
        <p:txBody>
          <a:bodyPr wrap="square" rtlCol="0">
            <a:spAutoFit/>
          </a:bodyPr>
          <a:lstStyle/>
          <a:p>
            <a:r>
              <a:rPr lang="en-US" sz="1400" dirty="0"/>
              <a:t>From “Architecture for High-Throughput Low-Latency Big Data Pipeline on Cloud,” by S. C. Gupta, 2020, </a:t>
            </a:r>
            <a:r>
              <a:rPr lang="en-US" sz="1400" i="1" dirty="0"/>
              <a:t>Towards Data Science</a:t>
            </a:r>
            <a:r>
              <a:rPr lang="en-US" sz="1400" dirty="0"/>
              <a:t>. Copyright 2022 by Medium. </a:t>
            </a:r>
          </a:p>
        </p:txBody>
      </p:sp>
      <p:pic>
        <p:nvPicPr>
          <p:cNvPr id="6" name="Picture 5" descr="Diagram&#10;&#10;Description automatically generated">
            <a:extLst>
              <a:ext uri="{FF2B5EF4-FFF2-40B4-BE49-F238E27FC236}">
                <a16:creationId xmlns:a16="http://schemas.microsoft.com/office/drawing/2014/main" id="{B06F654C-F5FC-44DE-B82E-31A4D78F7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129" y="2944782"/>
            <a:ext cx="7445385" cy="3010161"/>
          </a:xfrm>
          <a:prstGeom prst="rect">
            <a:avLst/>
          </a:prstGeom>
        </p:spPr>
      </p:pic>
      <p:sp>
        <p:nvSpPr>
          <p:cNvPr id="7" name="Content Placeholder 2">
            <a:extLst>
              <a:ext uri="{FF2B5EF4-FFF2-40B4-BE49-F238E27FC236}">
                <a16:creationId xmlns:a16="http://schemas.microsoft.com/office/drawing/2014/main" id="{CD856A3E-68E9-4B0A-9EB1-50DFC62F27DD}"/>
              </a:ext>
            </a:extLst>
          </p:cNvPr>
          <p:cNvSpPr txBox="1">
            <a:spLocks/>
          </p:cNvSpPr>
          <p:nvPr/>
        </p:nvSpPr>
        <p:spPr>
          <a:xfrm>
            <a:off x="838200" y="2710437"/>
            <a:ext cx="1216869" cy="234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Figure 5</a:t>
            </a:r>
            <a:endParaRPr lang="en-US" sz="1400" i="1" dirty="0"/>
          </a:p>
        </p:txBody>
      </p:sp>
    </p:spTree>
    <p:extLst>
      <p:ext uri="{BB962C8B-B14F-4D97-AF65-F5344CB8AC3E}">
        <p14:creationId xmlns:p14="http://schemas.microsoft.com/office/powerpoint/2010/main" val="29378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0AA6-B261-454C-B432-6C1F2F31E411}"/>
              </a:ext>
            </a:extLst>
          </p:cNvPr>
          <p:cNvSpPr>
            <a:spLocks noGrp="1"/>
          </p:cNvSpPr>
          <p:nvPr>
            <p:ph type="title"/>
          </p:nvPr>
        </p:nvSpPr>
        <p:spPr>
          <a:xfrm>
            <a:off x="838200" y="365126"/>
            <a:ext cx="10515600" cy="813622"/>
          </a:xfrm>
        </p:spPr>
        <p:txBody>
          <a:bodyPr>
            <a:normAutofit fontScale="90000"/>
          </a:bodyPr>
          <a:lstStyle/>
          <a:p>
            <a:r>
              <a:rPr lang="en-US" dirty="0"/>
              <a:t>Constraints, Assumptions, Considerations (Cont’d)</a:t>
            </a:r>
          </a:p>
        </p:txBody>
      </p:sp>
      <p:sp>
        <p:nvSpPr>
          <p:cNvPr id="3" name="Content Placeholder 2">
            <a:extLst>
              <a:ext uri="{FF2B5EF4-FFF2-40B4-BE49-F238E27FC236}">
                <a16:creationId xmlns:a16="http://schemas.microsoft.com/office/drawing/2014/main" id="{CD723413-D673-49D0-900A-C77789178879}"/>
              </a:ext>
            </a:extLst>
          </p:cNvPr>
          <p:cNvSpPr>
            <a:spLocks noGrp="1"/>
          </p:cNvSpPr>
          <p:nvPr>
            <p:ph idx="1"/>
          </p:nvPr>
        </p:nvSpPr>
        <p:spPr>
          <a:xfrm>
            <a:off x="838199" y="2149717"/>
            <a:ext cx="10655461" cy="3348258"/>
          </a:xfrm>
        </p:spPr>
        <p:txBody>
          <a:bodyPr>
            <a:normAutofit/>
          </a:bodyPr>
          <a:lstStyle/>
          <a:p>
            <a:r>
              <a:rPr lang="en-US" dirty="0"/>
              <a:t>Value-add to 3 core customer bases</a:t>
            </a:r>
          </a:p>
          <a:p>
            <a:pPr lvl="1"/>
            <a:endParaRPr lang="en-US" dirty="0"/>
          </a:p>
          <a:p>
            <a:pPr lvl="1"/>
            <a:r>
              <a:rPr lang="en-US" dirty="0"/>
              <a:t>Summary stats provide insights</a:t>
            </a:r>
          </a:p>
          <a:p>
            <a:pPr lvl="1"/>
            <a:endParaRPr lang="en-US" dirty="0"/>
          </a:p>
          <a:p>
            <a:pPr lvl="1"/>
            <a:r>
              <a:rPr lang="en-US" dirty="0"/>
              <a:t>Predictive models prove consistently reliable</a:t>
            </a:r>
          </a:p>
        </p:txBody>
      </p:sp>
      <p:pic>
        <p:nvPicPr>
          <p:cNvPr id="11" name="Picture 10" descr="A picture containing container, basket, wooden, box&#10;&#10;Description automatically generated">
            <a:extLst>
              <a:ext uri="{FF2B5EF4-FFF2-40B4-BE49-F238E27FC236}">
                <a16:creationId xmlns:a16="http://schemas.microsoft.com/office/drawing/2014/main" id="{8CFB5961-49B3-4033-9087-C267DC4F8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352" y="1553900"/>
            <a:ext cx="2955399" cy="3445151"/>
          </a:xfrm>
          <a:prstGeom prst="rect">
            <a:avLst/>
          </a:prstGeom>
        </p:spPr>
      </p:pic>
    </p:spTree>
    <p:extLst>
      <p:ext uri="{BB962C8B-B14F-4D97-AF65-F5344CB8AC3E}">
        <p14:creationId xmlns:p14="http://schemas.microsoft.com/office/powerpoint/2010/main" val="2637111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0AA6-B261-454C-B432-6C1F2F31E411}"/>
              </a:ext>
            </a:extLst>
          </p:cNvPr>
          <p:cNvSpPr>
            <a:spLocks noGrp="1"/>
          </p:cNvSpPr>
          <p:nvPr>
            <p:ph type="title"/>
          </p:nvPr>
        </p:nvSpPr>
        <p:spPr>
          <a:xfrm>
            <a:off x="838200" y="365126"/>
            <a:ext cx="10515600" cy="813622"/>
          </a:xfrm>
        </p:spPr>
        <p:txBody>
          <a:bodyPr>
            <a:normAutofit fontScale="90000"/>
          </a:bodyPr>
          <a:lstStyle/>
          <a:p>
            <a:r>
              <a:rPr lang="en-US" dirty="0"/>
              <a:t>Constraints, Assumptions, Considerations (Cont’d)</a:t>
            </a:r>
          </a:p>
        </p:txBody>
      </p:sp>
      <p:sp>
        <p:nvSpPr>
          <p:cNvPr id="3" name="Content Placeholder 2">
            <a:extLst>
              <a:ext uri="{FF2B5EF4-FFF2-40B4-BE49-F238E27FC236}">
                <a16:creationId xmlns:a16="http://schemas.microsoft.com/office/drawing/2014/main" id="{CD723413-D673-49D0-900A-C77789178879}"/>
              </a:ext>
            </a:extLst>
          </p:cNvPr>
          <p:cNvSpPr>
            <a:spLocks noGrp="1"/>
          </p:cNvSpPr>
          <p:nvPr>
            <p:ph idx="1"/>
          </p:nvPr>
        </p:nvSpPr>
        <p:spPr>
          <a:xfrm>
            <a:off x="838200" y="1641659"/>
            <a:ext cx="10515600" cy="3574682"/>
          </a:xfrm>
        </p:spPr>
        <p:txBody>
          <a:bodyPr>
            <a:normAutofit/>
          </a:bodyPr>
          <a:lstStyle/>
          <a:p>
            <a:r>
              <a:rPr lang="en-US" dirty="0"/>
              <a:t>Focus on ethically aligned design (EAD)</a:t>
            </a:r>
          </a:p>
          <a:p>
            <a:pPr lvl="1"/>
            <a:r>
              <a:rPr lang="en-US" dirty="0"/>
              <a:t>Biases can be identified and addressed</a:t>
            </a:r>
          </a:p>
          <a:p>
            <a:pPr lvl="1"/>
            <a:endParaRPr lang="en-US" dirty="0"/>
          </a:p>
          <a:p>
            <a:pPr lvl="1"/>
            <a:r>
              <a:rPr lang="en-US" dirty="0"/>
              <a:t>High emphasis on ethical considerations</a:t>
            </a:r>
          </a:p>
          <a:p>
            <a:pPr lvl="1"/>
            <a:endParaRPr lang="en-US" dirty="0"/>
          </a:p>
          <a:p>
            <a:pPr lvl="1"/>
            <a:r>
              <a:rPr lang="en-US" dirty="0"/>
              <a:t>Meaningfulness, accountability, responsibility, transparency</a:t>
            </a:r>
          </a:p>
          <a:p>
            <a:endParaRPr lang="en-US" dirty="0"/>
          </a:p>
          <a:p>
            <a:endParaRPr lang="en-US" dirty="0"/>
          </a:p>
        </p:txBody>
      </p:sp>
      <p:sp>
        <p:nvSpPr>
          <p:cNvPr id="4" name="TextBox 3">
            <a:extLst>
              <a:ext uri="{FF2B5EF4-FFF2-40B4-BE49-F238E27FC236}">
                <a16:creationId xmlns:a16="http://schemas.microsoft.com/office/drawing/2014/main" id="{DC674F4D-11D2-4B92-AE22-44EC162E1F2B}"/>
              </a:ext>
            </a:extLst>
          </p:cNvPr>
          <p:cNvSpPr txBox="1"/>
          <p:nvPr/>
        </p:nvSpPr>
        <p:spPr>
          <a:xfrm>
            <a:off x="5827594" y="5856674"/>
            <a:ext cx="5718412" cy="369332"/>
          </a:xfrm>
          <a:prstGeom prst="rect">
            <a:avLst/>
          </a:prstGeom>
          <a:noFill/>
        </p:spPr>
        <p:txBody>
          <a:bodyPr wrap="square" rtlCol="0">
            <a:spAutoFit/>
          </a:bodyPr>
          <a:lstStyle/>
          <a:p>
            <a:pPr algn="r"/>
            <a:r>
              <a:rPr lang="en-US" sz="1800" dirty="0"/>
              <a:t>(</a:t>
            </a:r>
            <a:r>
              <a:rPr lang="en-US" sz="1800" dirty="0" err="1"/>
              <a:t>Vakkuri</a:t>
            </a:r>
            <a:r>
              <a:rPr lang="en-US" sz="1800" dirty="0"/>
              <a:t> &amp; </a:t>
            </a:r>
            <a:r>
              <a:rPr lang="en-US" sz="1800" dirty="0" err="1"/>
              <a:t>Kemell</a:t>
            </a:r>
            <a:r>
              <a:rPr lang="en-US" sz="1800" dirty="0"/>
              <a:t> 2019)</a:t>
            </a:r>
            <a:endParaRPr lang="en-US" dirty="0"/>
          </a:p>
        </p:txBody>
      </p:sp>
    </p:spTree>
    <p:extLst>
      <p:ext uri="{BB962C8B-B14F-4D97-AF65-F5344CB8AC3E}">
        <p14:creationId xmlns:p14="http://schemas.microsoft.com/office/powerpoint/2010/main" val="961589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77FE-2918-4BC5-AC24-A712C41E74BD}"/>
              </a:ext>
            </a:extLst>
          </p:cNvPr>
          <p:cNvSpPr>
            <a:spLocks noGrp="1"/>
          </p:cNvSpPr>
          <p:nvPr>
            <p:ph type="title"/>
          </p:nvPr>
        </p:nvSpPr>
        <p:spPr/>
        <p:txBody>
          <a:bodyPr/>
          <a:lstStyle/>
          <a:p>
            <a:r>
              <a:rPr lang="en-US" dirty="0"/>
              <a:t>Project Solutions &amp; Advantages</a:t>
            </a:r>
          </a:p>
        </p:txBody>
      </p:sp>
      <p:sp>
        <p:nvSpPr>
          <p:cNvPr id="3" name="Content Placeholder 2">
            <a:extLst>
              <a:ext uri="{FF2B5EF4-FFF2-40B4-BE49-F238E27FC236}">
                <a16:creationId xmlns:a16="http://schemas.microsoft.com/office/drawing/2014/main" id="{23EE22DA-8C40-42CA-8783-8BBFBF052804}"/>
              </a:ext>
            </a:extLst>
          </p:cNvPr>
          <p:cNvSpPr>
            <a:spLocks noGrp="1"/>
          </p:cNvSpPr>
          <p:nvPr>
            <p:ph idx="1"/>
          </p:nvPr>
        </p:nvSpPr>
        <p:spPr/>
        <p:txBody>
          <a:bodyPr/>
          <a:lstStyle/>
          <a:p>
            <a:r>
              <a:rPr lang="en-US" dirty="0"/>
              <a:t>Seamless service expansion to existing edtech effectiveness system (EES)</a:t>
            </a:r>
          </a:p>
          <a:p>
            <a:endParaRPr lang="en-US" dirty="0"/>
          </a:p>
          <a:p>
            <a:r>
              <a:rPr lang="en-US" dirty="0"/>
              <a:t>Descriptive details of the data</a:t>
            </a:r>
          </a:p>
          <a:p>
            <a:endParaRPr lang="en-US" dirty="0"/>
          </a:p>
          <a:p>
            <a:r>
              <a:rPr lang="en-US" dirty="0"/>
              <a:t>Predictive modeling to enable “leaps” in understanding</a:t>
            </a:r>
          </a:p>
          <a:p>
            <a:endParaRPr lang="en-US" dirty="0"/>
          </a:p>
        </p:txBody>
      </p:sp>
      <p:pic>
        <p:nvPicPr>
          <p:cNvPr id="9" name="Graphic 8" descr="Artificial Intelligence with solid fill">
            <a:extLst>
              <a:ext uri="{FF2B5EF4-FFF2-40B4-BE49-F238E27FC236}">
                <a16:creationId xmlns:a16="http://schemas.microsoft.com/office/drawing/2014/main" id="{F74FA49C-3DDB-4613-B5C0-CAA349CF50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0664" y="340194"/>
            <a:ext cx="1350494" cy="1350494"/>
          </a:xfrm>
          <a:prstGeom prst="rect">
            <a:avLst/>
          </a:prstGeom>
        </p:spPr>
      </p:pic>
    </p:spTree>
    <p:extLst>
      <p:ext uri="{BB962C8B-B14F-4D97-AF65-F5344CB8AC3E}">
        <p14:creationId xmlns:p14="http://schemas.microsoft.com/office/powerpoint/2010/main" val="428918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0FFA-6E7A-4E9B-ACB2-234F8008EC7B}"/>
              </a:ext>
            </a:extLst>
          </p:cNvPr>
          <p:cNvSpPr>
            <a:spLocks noGrp="1"/>
          </p:cNvSpPr>
          <p:nvPr>
            <p:ph type="title"/>
          </p:nvPr>
        </p:nvSpPr>
        <p:spPr/>
        <p:txBody>
          <a:bodyPr/>
          <a:lstStyle/>
          <a:p>
            <a:r>
              <a:rPr lang="en-US" dirty="0"/>
              <a:t>Return on Investment (ROI) Opportunities</a:t>
            </a:r>
          </a:p>
        </p:txBody>
      </p:sp>
      <p:sp>
        <p:nvSpPr>
          <p:cNvPr id="3" name="Content Placeholder 2">
            <a:extLst>
              <a:ext uri="{FF2B5EF4-FFF2-40B4-BE49-F238E27FC236}">
                <a16:creationId xmlns:a16="http://schemas.microsoft.com/office/drawing/2014/main" id="{BB92F515-60DD-40C7-8C94-8D078376C979}"/>
              </a:ext>
            </a:extLst>
          </p:cNvPr>
          <p:cNvSpPr>
            <a:spLocks noGrp="1"/>
          </p:cNvSpPr>
          <p:nvPr>
            <p:ph idx="1"/>
          </p:nvPr>
        </p:nvSpPr>
        <p:spPr/>
        <p:txBody>
          <a:bodyPr/>
          <a:lstStyle/>
          <a:p>
            <a:r>
              <a:rPr lang="en-US" dirty="0"/>
              <a:t>Increasing digital learning in public sphere</a:t>
            </a:r>
          </a:p>
          <a:p>
            <a:endParaRPr lang="en-US" dirty="0"/>
          </a:p>
          <a:p>
            <a:r>
              <a:rPr lang="en-US" dirty="0"/>
              <a:t>More value-add services that will:</a:t>
            </a:r>
          </a:p>
          <a:p>
            <a:pPr lvl="1"/>
            <a:endParaRPr lang="en-US" dirty="0"/>
          </a:p>
          <a:p>
            <a:pPr lvl="1"/>
            <a:r>
              <a:rPr lang="en-US" dirty="0"/>
              <a:t>Strengthen current customer relationships</a:t>
            </a:r>
          </a:p>
          <a:p>
            <a:pPr lvl="1"/>
            <a:endParaRPr lang="en-US" dirty="0"/>
          </a:p>
          <a:p>
            <a:pPr lvl="1"/>
            <a:r>
              <a:rPr lang="en-US" dirty="0"/>
              <a:t>Potentially increase customer base</a:t>
            </a:r>
          </a:p>
        </p:txBody>
      </p:sp>
    </p:spTree>
    <p:extLst>
      <p:ext uri="{BB962C8B-B14F-4D97-AF65-F5344CB8AC3E}">
        <p14:creationId xmlns:p14="http://schemas.microsoft.com/office/powerpoint/2010/main" val="2874294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D911-6631-4A22-9CDD-B941413E445C}"/>
              </a:ext>
            </a:extLst>
          </p:cNvPr>
          <p:cNvSpPr>
            <a:spLocks noGrp="1"/>
          </p:cNvSpPr>
          <p:nvPr>
            <p:ph type="title"/>
          </p:nvPr>
        </p:nvSpPr>
        <p:spPr>
          <a:xfrm>
            <a:off x="3825765" y="298697"/>
            <a:ext cx="9377855" cy="552641"/>
          </a:xfrm>
        </p:spPr>
        <p:txBody>
          <a:bodyPr>
            <a:normAutofit fontScale="90000"/>
          </a:bodyPr>
          <a:lstStyle/>
          <a:p>
            <a:r>
              <a:rPr lang="en-US" dirty="0"/>
              <a:t>Next Steps</a:t>
            </a:r>
          </a:p>
        </p:txBody>
      </p:sp>
      <p:pic>
        <p:nvPicPr>
          <p:cNvPr id="5" name="Picture 4" descr="Young child playing hopscotch">
            <a:extLst>
              <a:ext uri="{FF2B5EF4-FFF2-40B4-BE49-F238E27FC236}">
                <a16:creationId xmlns:a16="http://schemas.microsoft.com/office/drawing/2014/main" id="{16FC38BE-BA82-495A-B200-96F49FDA3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05" y="286273"/>
            <a:ext cx="3191434" cy="2128662"/>
          </a:xfrm>
          <a:prstGeom prst="rect">
            <a:avLst/>
          </a:prstGeom>
        </p:spPr>
      </p:pic>
      <p:graphicFrame>
        <p:nvGraphicFramePr>
          <p:cNvPr id="9" name="Diagram 8">
            <a:extLst>
              <a:ext uri="{FF2B5EF4-FFF2-40B4-BE49-F238E27FC236}">
                <a16:creationId xmlns:a16="http://schemas.microsoft.com/office/drawing/2014/main" id="{7BE9A17C-55B2-4CD6-9AA4-BAD25272F2F8}"/>
              </a:ext>
            </a:extLst>
          </p:cNvPr>
          <p:cNvGraphicFramePr/>
          <p:nvPr>
            <p:extLst>
              <p:ext uri="{D42A27DB-BD31-4B8C-83A1-F6EECF244321}">
                <p14:modId xmlns:p14="http://schemas.microsoft.com/office/powerpoint/2010/main" val="251512392"/>
              </p:ext>
            </p:extLst>
          </p:nvPr>
        </p:nvGraphicFramePr>
        <p:xfrm>
          <a:off x="4130565" y="1244553"/>
          <a:ext cx="7168056" cy="47308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19346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2597-9CB9-4455-9978-8187EFBCD32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B51F20F-368A-4FF1-A184-FA685DBD7543}"/>
              </a:ext>
            </a:extLst>
          </p:cNvPr>
          <p:cNvSpPr>
            <a:spLocks noGrp="1"/>
          </p:cNvSpPr>
          <p:nvPr>
            <p:ph idx="1"/>
          </p:nvPr>
        </p:nvSpPr>
        <p:spPr>
          <a:xfrm>
            <a:off x="838200" y="1484249"/>
            <a:ext cx="5818632" cy="4526407"/>
          </a:xfrm>
        </p:spPr>
        <p:txBody>
          <a:bodyPr>
            <a:normAutofit/>
          </a:bodyPr>
          <a:lstStyle/>
          <a:p>
            <a:pPr marL="0" indent="0">
              <a:buNone/>
            </a:pPr>
            <a:r>
              <a:rPr lang="en-US" dirty="0"/>
              <a:t>Expected benefits:</a:t>
            </a:r>
          </a:p>
          <a:p>
            <a:pPr marL="514350" indent="-514350">
              <a:buFont typeface="+mj-lt"/>
              <a:buAutoNum type="arabicPeriod"/>
            </a:pPr>
            <a:r>
              <a:rPr lang="en-US" dirty="0"/>
              <a:t>Early implementation of analytics functionalities to existing EES</a:t>
            </a:r>
          </a:p>
          <a:p>
            <a:pPr marL="514350" indent="-514350">
              <a:buFont typeface="+mj-lt"/>
              <a:buAutoNum type="arabicPeriod"/>
            </a:pPr>
            <a:r>
              <a:rPr lang="en-US" dirty="0"/>
              <a:t>Predictive models address digital learning access and engagement issues</a:t>
            </a:r>
          </a:p>
          <a:p>
            <a:pPr marL="514350" indent="-514350">
              <a:buFont typeface="+mj-lt"/>
              <a:buAutoNum type="arabicPeriod"/>
            </a:pPr>
            <a:r>
              <a:rPr lang="en-US" dirty="0"/>
              <a:t>Reduction of online engagement gaps</a:t>
            </a:r>
          </a:p>
          <a:p>
            <a:pPr marL="514350" indent="-514350">
              <a:buFont typeface="+mj-lt"/>
              <a:buAutoNum type="arabicPeriod"/>
            </a:pPr>
            <a:r>
              <a:rPr lang="en-US" dirty="0"/>
              <a:t>Strengthening relationships with customers</a:t>
            </a:r>
          </a:p>
          <a:p>
            <a:endParaRPr lang="en-US" dirty="0"/>
          </a:p>
          <a:p>
            <a:endParaRPr lang="en-US" dirty="0"/>
          </a:p>
        </p:txBody>
      </p:sp>
      <p:pic>
        <p:nvPicPr>
          <p:cNvPr id="5" name="Picture 4" descr="People standing in a row wearing graduation caps with tassels and gowns">
            <a:extLst>
              <a:ext uri="{FF2B5EF4-FFF2-40B4-BE49-F238E27FC236}">
                <a16:creationId xmlns:a16="http://schemas.microsoft.com/office/drawing/2014/main" id="{34EEEDE9-BFD8-4897-BE60-2CC2AF02F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8188" y="1219200"/>
            <a:ext cx="4864608" cy="3243072"/>
          </a:xfrm>
          <a:prstGeom prst="rect">
            <a:avLst/>
          </a:prstGeom>
        </p:spPr>
      </p:pic>
    </p:spTree>
    <p:extLst>
      <p:ext uri="{BB962C8B-B14F-4D97-AF65-F5344CB8AC3E}">
        <p14:creationId xmlns:p14="http://schemas.microsoft.com/office/powerpoint/2010/main" val="3761099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C766-32AA-46EA-AF29-C84A08E2813C}"/>
              </a:ext>
            </a:extLst>
          </p:cNvPr>
          <p:cNvSpPr>
            <a:spLocks noGrp="1"/>
          </p:cNvSpPr>
          <p:nvPr>
            <p:ph type="title"/>
          </p:nvPr>
        </p:nvSpPr>
        <p:spPr>
          <a:xfrm>
            <a:off x="838200" y="228648"/>
            <a:ext cx="10515600" cy="713049"/>
          </a:xfrm>
        </p:spPr>
        <p:txBody>
          <a:bodyPr/>
          <a:lstStyle/>
          <a:p>
            <a:r>
              <a:rPr lang="en-US" dirty="0"/>
              <a:t>References</a:t>
            </a:r>
          </a:p>
        </p:txBody>
      </p:sp>
      <p:sp>
        <p:nvSpPr>
          <p:cNvPr id="3" name="Content Placeholder 2">
            <a:extLst>
              <a:ext uri="{FF2B5EF4-FFF2-40B4-BE49-F238E27FC236}">
                <a16:creationId xmlns:a16="http://schemas.microsoft.com/office/drawing/2014/main" id="{63D37E42-6FB0-4646-A9C3-2EC4A2170ACB}"/>
              </a:ext>
            </a:extLst>
          </p:cNvPr>
          <p:cNvSpPr>
            <a:spLocks noGrp="1"/>
          </p:cNvSpPr>
          <p:nvPr>
            <p:ph idx="1"/>
          </p:nvPr>
        </p:nvSpPr>
        <p:spPr>
          <a:xfrm>
            <a:off x="838200" y="1142436"/>
            <a:ext cx="10515600" cy="5394842"/>
          </a:xfrm>
        </p:spPr>
        <p:txBody>
          <a:bodyPr>
            <a:normAutofit fontScale="70000" lnSpcReduction="20000"/>
          </a:bodyPr>
          <a:lstStyle/>
          <a:p>
            <a:pPr marL="463550" indent="-463550">
              <a:buNone/>
            </a:pPr>
            <a:r>
              <a:rPr lang="en-US" dirty="0"/>
              <a:t>Business Wire. (n.d.). </a:t>
            </a:r>
            <a:r>
              <a:rPr lang="en-US" i="1" dirty="0"/>
              <a:t>E-learning market in the US to grow by $ 21.64 billion during 2020-2024 | Evolved learning and education landscape to boost growth | Technavio</a:t>
            </a:r>
            <a:r>
              <a:rPr lang="en-US" dirty="0"/>
              <a:t>. </a:t>
            </a:r>
            <a:r>
              <a:rPr lang="en-US" dirty="0">
                <a:hlinkClick r:id="rId3"/>
              </a:rPr>
              <a:t>https://www.businesswire.com/news/home/20210204006191/en/E-Learning-Market-in-the-US-to-Grow-by-21.64-Billion-During-2020-2024-Evolved-Learning-and-Education-Landscape-to-Boost-Growth-Technavio</a:t>
            </a:r>
            <a:endParaRPr lang="en-US" dirty="0"/>
          </a:p>
          <a:p>
            <a:pPr marL="463550" indent="-463550">
              <a:buNone/>
            </a:pPr>
            <a:r>
              <a:rPr lang="en-US" dirty="0"/>
              <a:t>Census Bureau (2020, August 26). </a:t>
            </a:r>
            <a:r>
              <a:rPr lang="en-US" i="1" dirty="0"/>
              <a:t>Schooling during the COVID-19 pandemic</a:t>
            </a:r>
            <a:r>
              <a:rPr lang="en-US" dirty="0"/>
              <a:t>. U.S. Department of Commerce. </a:t>
            </a:r>
            <a:r>
              <a:rPr lang="en-US" dirty="0">
                <a:hlinkClick r:id="rId4"/>
              </a:rPr>
              <a:t>https://www.census.gov/library/stories/2020/08/schooling-during-the-covid-19-pandemic.html</a:t>
            </a:r>
            <a:endParaRPr lang="en-US" dirty="0"/>
          </a:p>
          <a:p>
            <a:pPr marL="463550" indent="-463550">
              <a:buNone/>
            </a:pPr>
            <a:r>
              <a:rPr lang="en-US" dirty="0"/>
              <a:t>Collis, V., &amp; Vegas, E. (2020, June 22). Unequally disconnected: Access to online learning in the US. </a:t>
            </a:r>
            <a:r>
              <a:rPr lang="en-US" i="1" dirty="0"/>
              <a:t>Education Plus Development</a:t>
            </a:r>
            <a:r>
              <a:rPr lang="en-US" dirty="0"/>
              <a:t>. </a:t>
            </a:r>
            <a:r>
              <a:rPr lang="en-US" dirty="0">
                <a:hlinkClick r:id="rId5"/>
              </a:rPr>
              <a:t>https://www.brookings.edu/blog/education-plus-development/2020/06/22/unequally-disconnected-access-to-online-learning-in-the-us/</a:t>
            </a:r>
            <a:endParaRPr lang="en-US" dirty="0"/>
          </a:p>
          <a:p>
            <a:pPr marL="463550" indent="-463550">
              <a:buNone/>
            </a:pPr>
            <a:r>
              <a:rPr lang="en-US" dirty="0"/>
              <a:t>Gupta, S. C. (2020, March 3). </a:t>
            </a:r>
            <a:r>
              <a:rPr lang="en-US" i="1" dirty="0"/>
              <a:t>Architecture for high-throughput low-latency big data pipeline on cloud</a:t>
            </a:r>
            <a:r>
              <a:rPr lang="en-US" dirty="0"/>
              <a:t>. Towards Data Science. </a:t>
            </a:r>
            <a:r>
              <a:rPr lang="en-US" dirty="0">
                <a:hlinkClick r:id="rId6"/>
              </a:rPr>
              <a:t>https://towardsdatascience.com/scalable-efficient-big-data-analytics-machine-learning-pipeline-architecture-on-cloud-4d59efc092b5</a:t>
            </a:r>
            <a:endParaRPr lang="en-US" dirty="0"/>
          </a:p>
          <a:p>
            <a:pPr marL="463550" indent="-463550">
              <a:buNone/>
            </a:pPr>
            <a:r>
              <a:rPr lang="en-US" dirty="0"/>
              <a:t>NCES. (n.d.). </a:t>
            </a:r>
            <a:r>
              <a:rPr lang="en-US" i="1" dirty="0"/>
              <a:t>Back-to-school statistics</a:t>
            </a:r>
            <a:r>
              <a:rPr lang="en-US" dirty="0"/>
              <a:t>. US Department of Education and the Institute of Education Sciences, National Center for Education Statistics. </a:t>
            </a:r>
            <a:r>
              <a:rPr lang="en-US" dirty="0">
                <a:hlinkClick r:id="rId7"/>
              </a:rPr>
              <a:t>https://nces.ed.gov/fastfacts/display.asp?id=372</a:t>
            </a:r>
            <a:endParaRPr lang="en-US" dirty="0"/>
          </a:p>
          <a:p>
            <a:pPr marL="463550" indent="-463550">
              <a:buNone/>
            </a:pPr>
            <a:r>
              <a:rPr lang="en-US" sz="2900" dirty="0" err="1"/>
              <a:t>Vakkuri</a:t>
            </a:r>
            <a:r>
              <a:rPr lang="en-US" sz="2900" dirty="0"/>
              <a:t>, V., &amp; </a:t>
            </a:r>
            <a:r>
              <a:rPr lang="en-US" sz="2900" dirty="0" err="1"/>
              <a:t>Kemell</a:t>
            </a:r>
            <a:r>
              <a:rPr lang="en-US" sz="2900" dirty="0"/>
              <a:t>, K.‐K. (2019). Implementing AI ethics in practice: An empirical evaluation of the RESOLVEDD strategy. In S. </a:t>
            </a:r>
            <a:r>
              <a:rPr lang="en-US" sz="2900" dirty="0" err="1"/>
              <a:t>Hyrynsalmi</a:t>
            </a:r>
            <a:r>
              <a:rPr lang="en-US" sz="2900" dirty="0"/>
              <a:t>, M. </a:t>
            </a:r>
            <a:r>
              <a:rPr lang="en-US" sz="2900" dirty="0" err="1"/>
              <a:t>Suoranta</a:t>
            </a:r>
            <a:r>
              <a:rPr lang="en-US" sz="2900" dirty="0"/>
              <a:t>, A. Nguyen‐Duc, P. </a:t>
            </a:r>
            <a:r>
              <a:rPr lang="en-US" sz="2900" dirty="0" err="1"/>
              <a:t>Tyrväinen</a:t>
            </a:r>
            <a:r>
              <a:rPr lang="en-US" sz="2900" dirty="0"/>
              <a:t>, &amp; P. </a:t>
            </a:r>
            <a:r>
              <a:rPr lang="en-US" sz="2900" dirty="0" err="1"/>
              <a:t>Abrahamsson</a:t>
            </a:r>
            <a:r>
              <a:rPr lang="en-US" sz="2900" dirty="0"/>
              <a:t> (Eds.), </a:t>
            </a:r>
            <a:r>
              <a:rPr lang="en-US" sz="2900" i="1" dirty="0"/>
              <a:t>Software Business</a:t>
            </a:r>
            <a:r>
              <a:rPr lang="en-US" sz="2900" dirty="0"/>
              <a:t> (Vol. 370, pp. 260–275). Springer International Publishing.</a:t>
            </a:r>
          </a:p>
        </p:txBody>
      </p:sp>
    </p:spTree>
    <p:extLst>
      <p:ext uri="{BB962C8B-B14F-4D97-AF65-F5344CB8AC3E}">
        <p14:creationId xmlns:p14="http://schemas.microsoft.com/office/powerpoint/2010/main" val="1614868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7DAF5-9267-4BCD-9509-677AB49E9225}"/>
              </a:ext>
            </a:extLst>
          </p:cNvPr>
          <p:cNvSpPr>
            <a:spLocks noGrp="1"/>
          </p:cNvSpPr>
          <p:nvPr>
            <p:ph type="title"/>
          </p:nvPr>
        </p:nvSpPr>
        <p:spPr>
          <a:xfrm>
            <a:off x="3551340" y="401911"/>
            <a:ext cx="4112172" cy="465631"/>
          </a:xfrm>
        </p:spPr>
        <p:txBody>
          <a:bodyPr>
            <a:normAutofit fontScale="90000"/>
          </a:bodyPr>
          <a:lstStyle/>
          <a:p>
            <a:pPr algn="ctr"/>
            <a:r>
              <a:rPr lang="en-US" dirty="0"/>
              <a:t>Thank you!</a:t>
            </a:r>
          </a:p>
        </p:txBody>
      </p:sp>
      <p:sp>
        <p:nvSpPr>
          <p:cNvPr id="3" name="Content Placeholder 2">
            <a:extLst>
              <a:ext uri="{FF2B5EF4-FFF2-40B4-BE49-F238E27FC236}">
                <a16:creationId xmlns:a16="http://schemas.microsoft.com/office/drawing/2014/main" id="{A37DDADA-BA31-4A80-A9F4-88C1647D26BB}"/>
              </a:ext>
            </a:extLst>
          </p:cNvPr>
          <p:cNvSpPr>
            <a:spLocks noGrp="1"/>
          </p:cNvSpPr>
          <p:nvPr>
            <p:ph idx="1"/>
          </p:nvPr>
        </p:nvSpPr>
        <p:spPr>
          <a:xfrm>
            <a:off x="1081409" y="5525266"/>
            <a:ext cx="10901855" cy="465630"/>
          </a:xfrm>
        </p:spPr>
        <p:txBody>
          <a:bodyPr>
            <a:normAutofit lnSpcReduction="10000"/>
          </a:bodyPr>
          <a:lstStyle/>
          <a:p>
            <a:pPr marL="0" indent="0">
              <a:buNone/>
            </a:pPr>
            <a:r>
              <a:rPr lang="en-US" dirty="0"/>
              <a:t>Car</a:t>
            </a:r>
            <a:r>
              <a:rPr lang="en-US" i="1" dirty="0"/>
              <a:t>R</a:t>
            </a:r>
            <a:r>
              <a:rPr lang="en-US" i="1" baseline="30000" dirty="0"/>
              <a:t>2</a:t>
            </a:r>
            <a:r>
              <a:rPr lang="en-US" dirty="0"/>
              <a:t> Contact info: Aaron Carr, acarr@sandiego.edu</a:t>
            </a:r>
          </a:p>
        </p:txBody>
      </p:sp>
      <p:pic>
        <p:nvPicPr>
          <p:cNvPr id="4" name="Picture 3" descr="Portrait of five young children with arms on each other's shoulders standing in school hallway">
            <a:extLst>
              <a:ext uri="{FF2B5EF4-FFF2-40B4-BE49-F238E27FC236}">
                <a16:creationId xmlns:a16="http://schemas.microsoft.com/office/drawing/2014/main" id="{A944E44B-61C8-400D-AC6B-111CCD29F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5646" y="1366684"/>
            <a:ext cx="5623560" cy="3748706"/>
          </a:xfrm>
          <a:prstGeom prst="rect">
            <a:avLst/>
          </a:prstGeom>
        </p:spPr>
      </p:pic>
    </p:spTree>
    <p:extLst>
      <p:ext uri="{BB962C8B-B14F-4D97-AF65-F5344CB8AC3E}">
        <p14:creationId xmlns:p14="http://schemas.microsoft.com/office/powerpoint/2010/main" val="841401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F389-341F-4A6B-BEAF-03F34129B6C7}"/>
              </a:ext>
            </a:extLst>
          </p:cNvPr>
          <p:cNvSpPr>
            <a:spLocks noGrp="1"/>
          </p:cNvSpPr>
          <p:nvPr>
            <p:ph type="title"/>
          </p:nvPr>
        </p:nvSpPr>
        <p:spPr/>
        <p:txBody>
          <a:bodyPr/>
          <a:lstStyle/>
          <a:p>
            <a:r>
              <a:rPr lang="en-US" dirty="0"/>
              <a:t>Introduction – Project Personnel</a:t>
            </a:r>
          </a:p>
        </p:txBody>
      </p:sp>
      <p:sp>
        <p:nvSpPr>
          <p:cNvPr id="3" name="Content Placeholder 2">
            <a:extLst>
              <a:ext uri="{FF2B5EF4-FFF2-40B4-BE49-F238E27FC236}">
                <a16:creationId xmlns:a16="http://schemas.microsoft.com/office/drawing/2014/main" id="{C5470DEC-FA31-4FD9-A7ED-7598D2E59F11}"/>
              </a:ext>
            </a:extLst>
          </p:cNvPr>
          <p:cNvSpPr>
            <a:spLocks noGrp="1"/>
          </p:cNvSpPr>
          <p:nvPr>
            <p:ph idx="1"/>
          </p:nvPr>
        </p:nvSpPr>
        <p:spPr>
          <a:xfrm>
            <a:off x="838200" y="1502229"/>
            <a:ext cx="10515600" cy="4990646"/>
          </a:xfrm>
        </p:spPr>
        <p:txBody>
          <a:bodyPr>
            <a:normAutofit lnSpcReduction="10000"/>
          </a:bodyPr>
          <a:lstStyle/>
          <a:p>
            <a:pPr marL="0" indent="0">
              <a:buNone/>
            </a:pPr>
            <a:r>
              <a:rPr lang="en-US" dirty="0"/>
              <a:t>Large project group working collaboratively:</a:t>
            </a:r>
          </a:p>
          <a:p>
            <a:r>
              <a:rPr lang="en-US" dirty="0"/>
              <a:t>Car</a:t>
            </a:r>
            <a:r>
              <a:rPr lang="en-US" i="1" dirty="0"/>
              <a:t>R</a:t>
            </a:r>
            <a:r>
              <a:rPr lang="en-US" i="1" baseline="30000" dirty="0"/>
              <a:t>2</a:t>
            </a:r>
            <a:r>
              <a:rPr lang="en-US" dirty="0"/>
              <a:t> Data Science Team (A. Carr, lead)</a:t>
            </a:r>
          </a:p>
          <a:p>
            <a:r>
              <a:rPr lang="en-US" dirty="0"/>
              <a:t>LearnPlatform lead contacts</a:t>
            </a:r>
          </a:p>
          <a:p>
            <a:pPr lvl="1"/>
            <a:r>
              <a:rPr lang="en-US" dirty="0"/>
              <a:t>Maggie Smith, Dir. of Research</a:t>
            </a:r>
          </a:p>
          <a:p>
            <a:pPr lvl="1"/>
            <a:r>
              <a:rPr lang="en-US" dirty="0"/>
              <a:t>John Watson, Dir. of Engineering</a:t>
            </a:r>
          </a:p>
          <a:p>
            <a:r>
              <a:rPr lang="en-US" dirty="0"/>
              <a:t>Customer knowledge</a:t>
            </a:r>
          </a:p>
          <a:p>
            <a:pPr lvl="1"/>
            <a:r>
              <a:rPr lang="en-US" dirty="0"/>
              <a:t>Gail Strong, Dir. of Market Research</a:t>
            </a:r>
          </a:p>
          <a:p>
            <a:pPr lvl="1"/>
            <a:r>
              <a:rPr lang="en-US" dirty="0"/>
              <a:t>Wendy Lite, Dir. of Marketing Outreach</a:t>
            </a:r>
          </a:p>
          <a:p>
            <a:r>
              <a:rPr lang="en-US" dirty="0"/>
              <a:t>Other key project team members</a:t>
            </a:r>
          </a:p>
          <a:p>
            <a:pPr lvl="1"/>
            <a:r>
              <a:rPr lang="en-US" dirty="0"/>
              <a:t>Research</a:t>
            </a:r>
          </a:p>
          <a:p>
            <a:pPr lvl="1"/>
            <a:r>
              <a:rPr lang="en-US" dirty="0"/>
              <a:t>Programming</a:t>
            </a:r>
          </a:p>
          <a:p>
            <a:pPr lvl="1"/>
            <a:r>
              <a:rPr lang="en-US" dirty="0"/>
              <a:t>Accounting &amp; Finance</a:t>
            </a:r>
          </a:p>
        </p:txBody>
      </p:sp>
    </p:spTree>
    <p:extLst>
      <p:ext uri="{BB962C8B-B14F-4D97-AF65-F5344CB8AC3E}">
        <p14:creationId xmlns:p14="http://schemas.microsoft.com/office/powerpoint/2010/main" val="5495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D8AE-2EAF-46E5-B036-8807F1BAA8E0}"/>
              </a:ext>
            </a:extLst>
          </p:cNvPr>
          <p:cNvSpPr>
            <a:spLocks noGrp="1"/>
          </p:cNvSpPr>
          <p:nvPr>
            <p:ph type="title"/>
          </p:nvPr>
        </p:nvSpPr>
        <p:spPr>
          <a:xfrm>
            <a:off x="838200" y="316358"/>
            <a:ext cx="10512552" cy="660190"/>
          </a:xfrm>
        </p:spPr>
        <p:txBody>
          <a:bodyPr>
            <a:normAutofit fontScale="90000"/>
          </a:bodyPr>
          <a:lstStyle/>
          <a:p>
            <a:r>
              <a:rPr lang="en-US" dirty="0"/>
              <a:t>Digital Learning Market Trends</a:t>
            </a:r>
          </a:p>
        </p:txBody>
      </p:sp>
      <p:pic>
        <p:nvPicPr>
          <p:cNvPr id="5" name="Content Placeholder 4" descr="Graphical user interface, website&#10;&#10;Description automatically generated with medium confidence">
            <a:extLst>
              <a:ext uri="{FF2B5EF4-FFF2-40B4-BE49-F238E27FC236}">
                <a16:creationId xmlns:a16="http://schemas.microsoft.com/office/drawing/2014/main" id="{AE0125EB-C801-402B-9D55-29B93F0826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9627" y="1371619"/>
            <a:ext cx="8170545" cy="4351338"/>
          </a:xfrm>
        </p:spPr>
      </p:pic>
      <p:sp>
        <p:nvSpPr>
          <p:cNvPr id="6" name="TextBox 5">
            <a:extLst>
              <a:ext uri="{FF2B5EF4-FFF2-40B4-BE49-F238E27FC236}">
                <a16:creationId xmlns:a16="http://schemas.microsoft.com/office/drawing/2014/main" id="{732AD6F3-C881-414D-BF38-91AFFE3AD7A3}"/>
              </a:ext>
            </a:extLst>
          </p:cNvPr>
          <p:cNvSpPr txBox="1"/>
          <p:nvPr/>
        </p:nvSpPr>
        <p:spPr>
          <a:xfrm>
            <a:off x="1989627" y="5813228"/>
            <a:ext cx="8170545" cy="523220"/>
          </a:xfrm>
          <a:prstGeom prst="rect">
            <a:avLst/>
          </a:prstGeom>
          <a:noFill/>
        </p:spPr>
        <p:txBody>
          <a:bodyPr wrap="square" rtlCol="0">
            <a:spAutoFit/>
          </a:bodyPr>
          <a:lstStyle/>
          <a:p>
            <a:r>
              <a:rPr lang="en-US" sz="1400" dirty="0"/>
              <a:t>From “E-Learning Market in the US to Grow by $ 21.64 Billion During 2020-2024 | Evolved Learning and Education Landscape to Boost Growth | Technavio,” by Business Wire, n.d. Copyright 2022 by Business Wire.</a:t>
            </a:r>
          </a:p>
        </p:txBody>
      </p:sp>
      <p:sp>
        <p:nvSpPr>
          <p:cNvPr id="7" name="Content Placeholder 2">
            <a:extLst>
              <a:ext uri="{FF2B5EF4-FFF2-40B4-BE49-F238E27FC236}">
                <a16:creationId xmlns:a16="http://schemas.microsoft.com/office/drawing/2014/main" id="{7FD8AFBC-27E2-4832-8C11-7CE64EBF19CE}"/>
              </a:ext>
            </a:extLst>
          </p:cNvPr>
          <p:cNvSpPr txBox="1">
            <a:spLocks/>
          </p:cNvSpPr>
          <p:nvPr/>
        </p:nvSpPr>
        <p:spPr>
          <a:xfrm>
            <a:off x="1989627" y="1058006"/>
            <a:ext cx="1460709" cy="36845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Figure 1</a:t>
            </a:r>
            <a:endParaRPr lang="en-US" i="1" dirty="0"/>
          </a:p>
        </p:txBody>
      </p:sp>
    </p:spTree>
    <p:extLst>
      <p:ext uri="{BB962C8B-B14F-4D97-AF65-F5344CB8AC3E}">
        <p14:creationId xmlns:p14="http://schemas.microsoft.com/office/powerpoint/2010/main" val="160409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F1645-6794-4B21-8A60-EA96A3402164}"/>
              </a:ext>
            </a:extLst>
          </p:cNvPr>
          <p:cNvSpPr>
            <a:spLocks noGrp="1"/>
          </p:cNvSpPr>
          <p:nvPr>
            <p:ph type="title"/>
          </p:nvPr>
        </p:nvSpPr>
        <p:spPr/>
        <p:txBody>
          <a:bodyPr/>
          <a:lstStyle/>
          <a:p>
            <a:r>
              <a:rPr lang="en-US" dirty="0"/>
              <a:t>Project Background &amp; Goals</a:t>
            </a:r>
          </a:p>
        </p:txBody>
      </p:sp>
      <p:sp>
        <p:nvSpPr>
          <p:cNvPr id="3" name="Content Placeholder 2">
            <a:extLst>
              <a:ext uri="{FF2B5EF4-FFF2-40B4-BE49-F238E27FC236}">
                <a16:creationId xmlns:a16="http://schemas.microsoft.com/office/drawing/2014/main" id="{DC984A03-6FB1-460C-850F-075115C4BB4F}"/>
              </a:ext>
            </a:extLst>
          </p:cNvPr>
          <p:cNvSpPr>
            <a:spLocks noGrp="1"/>
          </p:cNvSpPr>
          <p:nvPr>
            <p:ph idx="1"/>
          </p:nvPr>
        </p:nvSpPr>
        <p:spPr>
          <a:xfrm>
            <a:off x="838200" y="1825625"/>
            <a:ext cx="4735882" cy="4099186"/>
          </a:xfrm>
        </p:spPr>
        <p:txBody>
          <a:bodyPr/>
          <a:lstStyle/>
          <a:p>
            <a:r>
              <a:rPr lang="en-US" dirty="0"/>
              <a:t>49.4 M K-12 school age children</a:t>
            </a:r>
          </a:p>
          <a:p>
            <a:r>
              <a:rPr lang="en-US" dirty="0"/>
              <a:t>COVID-19 effects</a:t>
            </a:r>
          </a:p>
          <a:p>
            <a:r>
              <a:rPr lang="en-US" dirty="0"/>
              <a:t>Rapid growth of digital learning opportunities (93%)</a:t>
            </a:r>
          </a:p>
          <a:p>
            <a:r>
              <a:rPr lang="en-US" dirty="0"/>
              <a:t>Widening gaps in access</a:t>
            </a:r>
          </a:p>
          <a:p>
            <a:r>
              <a:rPr lang="en-US" dirty="0"/>
              <a:t>Work toward all children having sufficient access to digital education resources</a:t>
            </a:r>
          </a:p>
        </p:txBody>
      </p:sp>
      <p:sp>
        <p:nvSpPr>
          <p:cNvPr id="4" name="TextBox 3">
            <a:extLst>
              <a:ext uri="{FF2B5EF4-FFF2-40B4-BE49-F238E27FC236}">
                <a16:creationId xmlns:a16="http://schemas.microsoft.com/office/drawing/2014/main" id="{3D7142F9-7D68-4107-AECC-EE17A0CD7952}"/>
              </a:ext>
            </a:extLst>
          </p:cNvPr>
          <p:cNvSpPr txBox="1"/>
          <p:nvPr/>
        </p:nvSpPr>
        <p:spPr>
          <a:xfrm>
            <a:off x="6961633" y="6234351"/>
            <a:ext cx="4392168" cy="369332"/>
          </a:xfrm>
          <a:prstGeom prst="rect">
            <a:avLst/>
          </a:prstGeom>
          <a:noFill/>
        </p:spPr>
        <p:txBody>
          <a:bodyPr wrap="square" rtlCol="0">
            <a:spAutoFit/>
          </a:bodyPr>
          <a:lstStyle/>
          <a:p>
            <a:pPr algn="r"/>
            <a:r>
              <a:rPr lang="en-US" dirty="0"/>
              <a:t>(NCES, n.d.; US Census Bureau, 2020)</a:t>
            </a:r>
          </a:p>
        </p:txBody>
      </p:sp>
      <p:pic>
        <p:nvPicPr>
          <p:cNvPr id="5" name="Picture 4" descr="Group of smiling children at school">
            <a:extLst>
              <a:ext uri="{FF2B5EF4-FFF2-40B4-BE49-F238E27FC236}">
                <a16:creationId xmlns:a16="http://schemas.microsoft.com/office/drawing/2014/main" id="{7EA6EDD2-938A-4DFC-81C5-640E2939C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210" y="1327213"/>
            <a:ext cx="5947954" cy="3969979"/>
          </a:xfrm>
          <a:prstGeom prst="rect">
            <a:avLst/>
          </a:prstGeom>
        </p:spPr>
      </p:pic>
    </p:spTree>
    <p:extLst>
      <p:ext uri="{BB962C8B-B14F-4D97-AF65-F5344CB8AC3E}">
        <p14:creationId xmlns:p14="http://schemas.microsoft.com/office/powerpoint/2010/main" val="308410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863B2-05DB-4CF7-930D-A216DB6334BE}"/>
              </a:ext>
            </a:extLst>
          </p:cNvPr>
          <p:cNvSpPr>
            <a:spLocks noGrp="1"/>
          </p:cNvSpPr>
          <p:nvPr>
            <p:ph type="title"/>
          </p:nvPr>
        </p:nvSpPr>
        <p:spPr>
          <a:xfrm>
            <a:off x="838199" y="190713"/>
            <a:ext cx="10597587" cy="430888"/>
          </a:xfrm>
        </p:spPr>
        <p:txBody>
          <a:bodyPr>
            <a:normAutofit fontScale="90000"/>
          </a:bodyPr>
          <a:lstStyle/>
          <a:p>
            <a:r>
              <a:rPr lang="en-US" dirty="0"/>
              <a:t>Disparities in Access</a:t>
            </a:r>
          </a:p>
        </p:txBody>
      </p:sp>
      <p:sp>
        <p:nvSpPr>
          <p:cNvPr id="3" name="Content Placeholder 2">
            <a:extLst>
              <a:ext uri="{FF2B5EF4-FFF2-40B4-BE49-F238E27FC236}">
                <a16:creationId xmlns:a16="http://schemas.microsoft.com/office/drawing/2014/main" id="{1BD382D9-1FD0-4B3F-899B-6434EFAF8F0D}"/>
              </a:ext>
            </a:extLst>
          </p:cNvPr>
          <p:cNvSpPr>
            <a:spLocks noGrp="1"/>
          </p:cNvSpPr>
          <p:nvPr>
            <p:ph idx="1"/>
          </p:nvPr>
        </p:nvSpPr>
        <p:spPr>
          <a:xfrm>
            <a:off x="1989626" y="690148"/>
            <a:ext cx="7658373" cy="590309"/>
          </a:xfrm>
        </p:spPr>
        <p:txBody>
          <a:bodyPr>
            <a:normAutofit fontScale="55000" lnSpcReduction="20000"/>
          </a:bodyPr>
          <a:lstStyle/>
          <a:p>
            <a:pPr marL="0" indent="0">
              <a:buNone/>
            </a:pPr>
            <a:r>
              <a:rPr lang="en-US" b="1" dirty="0"/>
              <a:t>Figure 2</a:t>
            </a:r>
          </a:p>
          <a:p>
            <a:pPr marL="0" indent="0">
              <a:buNone/>
            </a:pPr>
            <a:r>
              <a:rPr lang="en-US" i="1" dirty="0"/>
              <a:t>Device is rarely or never available for learning, by race for three selected metro areas and US</a:t>
            </a:r>
          </a:p>
        </p:txBody>
      </p:sp>
      <p:sp>
        <p:nvSpPr>
          <p:cNvPr id="4" name="TextBox 3">
            <a:extLst>
              <a:ext uri="{FF2B5EF4-FFF2-40B4-BE49-F238E27FC236}">
                <a16:creationId xmlns:a16="http://schemas.microsoft.com/office/drawing/2014/main" id="{CD74DC0A-3A02-465B-9F32-5B5FE8375568}"/>
              </a:ext>
            </a:extLst>
          </p:cNvPr>
          <p:cNvSpPr txBox="1"/>
          <p:nvPr/>
        </p:nvSpPr>
        <p:spPr>
          <a:xfrm>
            <a:off x="2082219" y="6252700"/>
            <a:ext cx="6384402" cy="430887"/>
          </a:xfrm>
          <a:prstGeom prst="rect">
            <a:avLst/>
          </a:prstGeom>
          <a:noFill/>
        </p:spPr>
        <p:txBody>
          <a:bodyPr wrap="square" rtlCol="0">
            <a:spAutoFit/>
          </a:bodyPr>
          <a:lstStyle/>
          <a:p>
            <a:r>
              <a:rPr lang="en-US" sz="1100" dirty="0"/>
              <a:t>From “Unequally Disconnected: Access to Online Learning in the US,” by V. Collis and E. Vegas, 2020, </a:t>
            </a:r>
            <a:r>
              <a:rPr lang="en-US" sz="1100" i="1" dirty="0"/>
              <a:t>Education Plus Development</a:t>
            </a:r>
            <a:r>
              <a:rPr lang="en-US" sz="1100" dirty="0"/>
              <a:t>. Copyright 2022 by The Brookings Institution.</a:t>
            </a:r>
          </a:p>
        </p:txBody>
      </p:sp>
      <p:pic>
        <p:nvPicPr>
          <p:cNvPr id="6" name="Picture 5" descr="Chart, bar chart&#10;&#10;Description automatically generated">
            <a:extLst>
              <a:ext uri="{FF2B5EF4-FFF2-40B4-BE49-F238E27FC236}">
                <a16:creationId xmlns:a16="http://schemas.microsoft.com/office/drawing/2014/main" id="{2E4DA057-E4DF-48D3-80DC-7089B5FDF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824" y="1200701"/>
            <a:ext cx="7843776" cy="4796771"/>
          </a:xfrm>
          <a:prstGeom prst="rect">
            <a:avLst/>
          </a:prstGeom>
        </p:spPr>
      </p:pic>
      <p:sp>
        <p:nvSpPr>
          <p:cNvPr id="7" name="TextBox 6">
            <a:extLst>
              <a:ext uri="{FF2B5EF4-FFF2-40B4-BE49-F238E27FC236}">
                <a16:creationId xmlns:a16="http://schemas.microsoft.com/office/drawing/2014/main" id="{7C335CBE-171A-42BD-9EBE-6A0662D8F085}"/>
              </a:ext>
            </a:extLst>
          </p:cNvPr>
          <p:cNvSpPr txBox="1"/>
          <p:nvPr/>
        </p:nvSpPr>
        <p:spPr>
          <a:xfrm>
            <a:off x="2082219" y="5944923"/>
            <a:ext cx="4955187" cy="307777"/>
          </a:xfrm>
          <a:prstGeom prst="rect">
            <a:avLst/>
          </a:prstGeom>
          <a:noFill/>
        </p:spPr>
        <p:txBody>
          <a:bodyPr wrap="square" rtlCol="0">
            <a:spAutoFit/>
          </a:bodyPr>
          <a:lstStyle/>
          <a:p>
            <a:r>
              <a:rPr lang="en-US" sz="1400" b="1" dirty="0"/>
              <a:t>Source:</a:t>
            </a:r>
            <a:r>
              <a:rPr lang="en-US" sz="1400" dirty="0"/>
              <a:t> US Census Bureau Household Pulse Survey</a:t>
            </a:r>
          </a:p>
        </p:txBody>
      </p:sp>
    </p:spTree>
    <p:extLst>
      <p:ext uri="{BB962C8B-B14F-4D97-AF65-F5344CB8AC3E}">
        <p14:creationId xmlns:p14="http://schemas.microsoft.com/office/powerpoint/2010/main" val="1098736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B70C-FA1A-427E-8530-6CAD6DDA451E}"/>
              </a:ext>
            </a:extLst>
          </p:cNvPr>
          <p:cNvSpPr>
            <a:spLocks noGrp="1"/>
          </p:cNvSpPr>
          <p:nvPr>
            <p:ph type="title"/>
          </p:nvPr>
        </p:nvSpPr>
        <p:spPr>
          <a:xfrm>
            <a:off x="716280" y="377317"/>
            <a:ext cx="10515600" cy="915035"/>
          </a:xfrm>
        </p:spPr>
        <p:txBody>
          <a:bodyPr>
            <a:normAutofit/>
          </a:bodyPr>
          <a:lstStyle/>
          <a:p>
            <a:r>
              <a:rPr lang="en-US" dirty="0"/>
              <a:t>Business Questions Identified</a:t>
            </a:r>
          </a:p>
        </p:txBody>
      </p:sp>
      <p:sp>
        <p:nvSpPr>
          <p:cNvPr id="3" name="Content Placeholder 2">
            <a:extLst>
              <a:ext uri="{FF2B5EF4-FFF2-40B4-BE49-F238E27FC236}">
                <a16:creationId xmlns:a16="http://schemas.microsoft.com/office/drawing/2014/main" id="{1106A3F4-3FB0-48BF-956D-6F733808FE96}"/>
              </a:ext>
            </a:extLst>
          </p:cNvPr>
          <p:cNvSpPr>
            <a:spLocks noGrp="1"/>
          </p:cNvSpPr>
          <p:nvPr>
            <p:ph idx="1"/>
          </p:nvPr>
        </p:nvSpPr>
        <p:spPr>
          <a:xfrm>
            <a:off x="789432" y="4305014"/>
            <a:ext cx="10772648" cy="1191546"/>
          </a:xfrm>
        </p:spPr>
        <p:txBody>
          <a:bodyPr/>
          <a:lstStyle/>
          <a:p>
            <a:r>
              <a:rPr lang="en-US" dirty="0"/>
              <a:t>Can certain measures improve online engagement for groups facing access challenges? For all students?</a:t>
            </a:r>
          </a:p>
        </p:txBody>
      </p:sp>
      <p:pic>
        <p:nvPicPr>
          <p:cNvPr id="5" name="Graphic 4" descr="Graph and note paper with pencils">
            <a:extLst>
              <a:ext uri="{FF2B5EF4-FFF2-40B4-BE49-F238E27FC236}">
                <a16:creationId xmlns:a16="http://schemas.microsoft.com/office/drawing/2014/main" id="{AF2F0D25-B617-41A7-BF24-DBC473CB1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9810" y="598722"/>
            <a:ext cx="4136430" cy="4136430"/>
          </a:xfrm>
          <a:prstGeom prst="rect">
            <a:avLst/>
          </a:prstGeom>
        </p:spPr>
      </p:pic>
      <p:sp>
        <p:nvSpPr>
          <p:cNvPr id="6" name="Content Placeholder 2">
            <a:extLst>
              <a:ext uri="{FF2B5EF4-FFF2-40B4-BE49-F238E27FC236}">
                <a16:creationId xmlns:a16="http://schemas.microsoft.com/office/drawing/2014/main" id="{8E5CDAD5-1911-491C-824B-136D4571A9CA}"/>
              </a:ext>
            </a:extLst>
          </p:cNvPr>
          <p:cNvSpPr txBox="1">
            <a:spLocks/>
          </p:cNvSpPr>
          <p:nvPr/>
        </p:nvSpPr>
        <p:spPr>
          <a:xfrm>
            <a:off x="838200" y="1513757"/>
            <a:ext cx="7696200" cy="2448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Current state of online engagement? Are there influencing factors?</a:t>
            </a:r>
          </a:p>
          <a:p>
            <a:endParaRPr lang="en-US" dirty="0"/>
          </a:p>
          <a:p>
            <a:r>
              <a:rPr lang="en-US" dirty="0"/>
              <a:t>Pandemic effects on engagement? Some groups impacted more?</a:t>
            </a:r>
          </a:p>
        </p:txBody>
      </p:sp>
    </p:spTree>
    <p:extLst>
      <p:ext uri="{BB962C8B-B14F-4D97-AF65-F5344CB8AC3E}">
        <p14:creationId xmlns:p14="http://schemas.microsoft.com/office/powerpoint/2010/main" val="2364059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387BD-57FB-4794-810E-BAD541BF52B0}"/>
              </a:ext>
            </a:extLst>
          </p:cNvPr>
          <p:cNvSpPr>
            <a:spLocks noGrp="1"/>
          </p:cNvSpPr>
          <p:nvPr>
            <p:ph type="title"/>
          </p:nvPr>
        </p:nvSpPr>
        <p:spPr>
          <a:xfrm>
            <a:off x="838200" y="365126"/>
            <a:ext cx="10565524" cy="699802"/>
          </a:xfrm>
        </p:spPr>
        <p:txBody>
          <a:bodyPr/>
          <a:lstStyle/>
          <a:p>
            <a:r>
              <a:rPr lang="en-US" dirty="0"/>
              <a:t>Business Objectives</a:t>
            </a:r>
          </a:p>
        </p:txBody>
      </p:sp>
      <p:sp>
        <p:nvSpPr>
          <p:cNvPr id="3" name="Content Placeholder 2">
            <a:extLst>
              <a:ext uri="{FF2B5EF4-FFF2-40B4-BE49-F238E27FC236}">
                <a16:creationId xmlns:a16="http://schemas.microsoft.com/office/drawing/2014/main" id="{093C53F7-D219-467A-84A0-298ABF6DB811}"/>
              </a:ext>
            </a:extLst>
          </p:cNvPr>
          <p:cNvSpPr>
            <a:spLocks noGrp="1"/>
          </p:cNvSpPr>
          <p:nvPr>
            <p:ph idx="1"/>
          </p:nvPr>
        </p:nvSpPr>
        <p:spPr>
          <a:xfrm>
            <a:off x="838200" y="1447253"/>
            <a:ext cx="7128641" cy="1253906"/>
          </a:xfrm>
        </p:spPr>
        <p:txBody>
          <a:bodyPr>
            <a:normAutofit/>
          </a:bodyPr>
          <a:lstStyle/>
          <a:p>
            <a:r>
              <a:rPr lang="en-US" dirty="0"/>
              <a:t>Objective 1: Describe</a:t>
            </a:r>
          </a:p>
          <a:p>
            <a:pPr lvl="1"/>
            <a:r>
              <a:rPr lang="en-US" dirty="0"/>
              <a:t>Summarize and visualize data to gain insights</a:t>
            </a:r>
          </a:p>
        </p:txBody>
      </p:sp>
      <p:sp>
        <p:nvSpPr>
          <p:cNvPr id="14" name="Content Placeholder 2">
            <a:extLst>
              <a:ext uri="{FF2B5EF4-FFF2-40B4-BE49-F238E27FC236}">
                <a16:creationId xmlns:a16="http://schemas.microsoft.com/office/drawing/2014/main" id="{1D979057-9251-4E35-A801-96A7E85F317E}"/>
              </a:ext>
            </a:extLst>
          </p:cNvPr>
          <p:cNvSpPr txBox="1">
            <a:spLocks/>
          </p:cNvSpPr>
          <p:nvPr/>
        </p:nvSpPr>
        <p:spPr>
          <a:xfrm>
            <a:off x="838200" y="3198808"/>
            <a:ext cx="5737964" cy="256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Objective 2: Predict</a:t>
            </a:r>
          </a:p>
          <a:p>
            <a:pPr marL="914400" lvl="1" indent="-457200">
              <a:buFont typeface="+mj-lt"/>
              <a:buAutoNum type="alphaUcPeriod"/>
            </a:pPr>
            <a:r>
              <a:rPr lang="en-US" dirty="0"/>
              <a:t>Which student populations face gaps in access</a:t>
            </a:r>
          </a:p>
          <a:p>
            <a:pPr marL="914400" lvl="1" indent="-457200">
              <a:buFont typeface="+mj-lt"/>
              <a:buAutoNum type="alphaUcPeriod"/>
            </a:pPr>
            <a:r>
              <a:rPr lang="en-US" dirty="0"/>
              <a:t>Which public policy actions positively affect access and engagement</a:t>
            </a:r>
          </a:p>
          <a:p>
            <a:pPr marL="914400" lvl="1" indent="-457200">
              <a:buFont typeface="+mj-lt"/>
              <a:buAutoNum type="alphaUcPeriod"/>
            </a:pPr>
            <a:endParaRPr lang="en-US" dirty="0"/>
          </a:p>
          <a:p>
            <a:endParaRPr lang="en-US" dirty="0"/>
          </a:p>
        </p:txBody>
      </p:sp>
      <p:pic>
        <p:nvPicPr>
          <p:cNvPr id="16" name="Picture 15">
            <a:extLst>
              <a:ext uri="{FF2B5EF4-FFF2-40B4-BE49-F238E27FC236}">
                <a16:creationId xmlns:a16="http://schemas.microsoft.com/office/drawing/2014/main" id="{2D15C88E-C666-4258-88DC-212ECD0C9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5936" y="3486710"/>
            <a:ext cx="2828707" cy="3092610"/>
          </a:xfrm>
          <a:prstGeom prst="rect">
            <a:avLst/>
          </a:prstGeom>
        </p:spPr>
      </p:pic>
      <p:pic>
        <p:nvPicPr>
          <p:cNvPr id="7" name="Graphic 6" descr="Microscope with chemical flasks">
            <a:extLst>
              <a:ext uri="{FF2B5EF4-FFF2-40B4-BE49-F238E27FC236}">
                <a16:creationId xmlns:a16="http://schemas.microsoft.com/office/drawing/2014/main" id="{0C438F72-E391-473B-B502-7A94849215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264" y="427719"/>
            <a:ext cx="3133344" cy="3133344"/>
          </a:xfrm>
          <a:prstGeom prst="rect">
            <a:avLst/>
          </a:prstGeom>
        </p:spPr>
      </p:pic>
    </p:spTree>
    <p:extLst>
      <p:ext uri="{BB962C8B-B14F-4D97-AF65-F5344CB8AC3E}">
        <p14:creationId xmlns:p14="http://schemas.microsoft.com/office/powerpoint/2010/main" val="2673581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429A-C0E3-4217-8FCC-A4B785CBFA60}"/>
              </a:ext>
            </a:extLst>
          </p:cNvPr>
          <p:cNvSpPr>
            <a:spLocks noGrp="1"/>
          </p:cNvSpPr>
          <p:nvPr>
            <p:ph type="title"/>
          </p:nvPr>
        </p:nvSpPr>
        <p:spPr>
          <a:xfrm>
            <a:off x="838200" y="242293"/>
            <a:ext cx="10561320" cy="378587"/>
          </a:xfrm>
        </p:spPr>
        <p:txBody>
          <a:bodyPr>
            <a:normAutofit fontScale="90000"/>
          </a:bodyPr>
          <a:lstStyle/>
          <a:p>
            <a:r>
              <a:rPr lang="en-US" dirty="0"/>
              <a:t>LearnPlatform Data Visualizations</a:t>
            </a:r>
          </a:p>
        </p:txBody>
      </p:sp>
      <p:sp>
        <p:nvSpPr>
          <p:cNvPr id="5" name="Content Placeholder 2">
            <a:extLst>
              <a:ext uri="{FF2B5EF4-FFF2-40B4-BE49-F238E27FC236}">
                <a16:creationId xmlns:a16="http://schemas.microsoft.com/office/drawing/2014/main" id="{EFF44C6A-836B-4DC2-8146-99C9D6F08B09}"/>
              </a:ext>
            </a:extLst>
          </p:cNvPr>
          <p:cNvSpPr txBox="1">
            <a:spLocks/>
          </p:cNvSpPr>
          <p:nvPr/>
        </p:nvSpPr>
        <p:spPr>
          <a:xfrm>
            <a:off x="1794528" y="770647"/>
            <a:ext cx="1216869" cy="234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Figure 3</a:t>
            </a:r>
            <a:endParaRPr lang="en-US" sz="1400" i="1" dirty="0"/>
          </a:p>
        </p:txBody>
      </p:sp>
      <p:pic>
        <p:nvPicPr>
          <p:cNvPr id="4" name="Picture 2">
            <a:extLst>
              <a:ext uri="{FF2B5EF4-FFF2-40B4-BE49-F238E27FC236}">
                <a16:creationId xmlns:a16="http://schemas.microsoft.com/office/drawing/2014/main" id="{1E6121DA-FCC0-44D7-A090-05B9B06AD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321" y="1056457"/>
            <a:ext cx="8145590" cy="555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277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B429A-C0E3-4217-8FCC-A4B785CBFA60}"/>
              </a:ext>
            </a:extLst>
          </p:cNvPr>
          <p:cNvSpPr>
            <a:spLocks noGrp="1"/>
          </p:cNvSpPr>
          <p:nvPr>
            <p:ph type="title"/>
          </p:nvPr>
        </p:nvSpPr>
        <p:spPr>
          <a:xfrm>
            <a:off x="838200" y="242293"/>
            <a:ext cx="10561320" cy="378587"/>
          </a:xfrm>
        </p:spPr>
        <p:txBody>
          <a:bodyPr>
            <a:normAutofit fontScale="90000"/>
          </a:bodyPr>
          <a:lstStyle/>
          <a:p>
            <a:r>
              <a:rPr lang="en-US" dirty="0"/>
              <a:t>LearnPlatform Data Visualizations</a:t>
            </a:r>
          </a:p>
        </p:txBody>
      </p:sp>
      <p:pic>
        <p:nvPicPr>
          <p:cNvPr id="1030" name="Picture 6">
            <a:extLst>
              <a:ext uri="{FF2B5EF4-FFF2-40B4-BE49-F238E27FC236}">
                <a16:creationId xmlns:a16="http://schemas.microsoft.com/office/drawing/2014/main" id="{710539E2-B841-4619-BEFB-74F54B5C1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2874" y="1050059"/>
            <a:ext cx="5758836" cy="556564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EDE97EF-32D9-45FB-B488-43D5CD100A97}"/>
              </a:ext>
            </a:extLst>
          </p:cNvPr>
          <p:cNvSpPr txBox="1">
            <a:spLocks/>
          </p:cNvSpPr>
          <p:nvPr/>
        </p:nvSpPr>
        <p:spPr>
          <a:xfrm>
            <a:off x="3265664" y="764249"/>
            <a:ext cx="1216869" cy="2343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t>Figure 4</a:t>
            </a:r>
            <a:endParaRPr lang="en-US" sz="1400" i="1" dirty="0"/>
          </a:p>
        </p:txBody>
      </p:sp>
    </p:spTree>
    <p:extLst>
      <p:ext uri="{BB962C8B-B14F-4D97-AF65-F5344CB8AC3E}">
        <p14:creationId xmlns:p14="http://schemas.microsoft.com/office/powerpoint/2010/main" val="2054550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4018</TotalTime>
  <Words>2515</Words>
  <Application>Microsoft Office PowerPoint</Application>
  <PresentationFormat>Widescreen</PresentationFormat>
  <Paragraphs>156</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LearnPlatform-CarR2 Consultancy Project</vt:lpstr>
      <vt:lpstr>Introduction – Project Personnel</vt:lpstr>
      <vt:lpstr>Digital Learning Market Trends</vt:lpstr>
      <vt:lpstr>Project Background &amp; Goals</vt:lpstr>
      <vt:lpstr>Disparities in Access</vt:lpstr>
      <vt:lpstr>Business Questions Identified</vt:lpstr>
      <vt:lpstr>Business Objectives</vt:lpstr>
      <vt:lpstr>LearnPlatform Data Visualizations</vt:lpstr>
      <vt:lpstr>LearnPlatform Data Visualizations</vt:lpstr>
      <vt:lpstr>Constraints, Assumptions, Considerations</vt:lpstr>
      <vt:lpstr>Constraints, Assumptions, Considerations (Cont’d)</vt:lpstr>
      <vt:lpstr>Constraints, Assumptions, Considerations (Cont’d)</vt:lpstr>
      <vt:lpstr>Project Solutions &amp; Advantages</vt:lpstr>
      <vt:lpstr>Return on Investment (ROI) Opportunities</vt:lpstr>
      <vt:lpstr>Next Steps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LearnPlatform Consultancy Project</dc:title>
  <dc:creator>Aaron Michael Carr</dc:creator>
  <cp:lastModifiedBy>Aaron Michael Carr</cp:lastModifiedBy>
  <cp:revision>60</cp:revision>
  <dcterms:created xsi:type="dcterms:W3CDTF">2022-02-14T17:03:21Z</dcterms:created>
  <dcterms:modified xsi:type="dcterms:W3CDTF">2022-02-26T01:41:21Z</dcterms:modified>
</cp:coreProperties>
</file>